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4631" r:id="rId2"/>
    <p:sldId id="4122" r:id="rId3"/>
    <p:sldId id="4693" r:id="rId4"/>
    <p:sldId id="617" r:id="rId5"/>
    <p:sldId id="620" r:id="rId6"/>
    <p:sldId id="621" r:id="rId7"/>
    <p:sldId id="622" r:id="rId8"/>
    <p:sldId id="623" r:id="rId9"/>
    <p:sldId id="624" r:id="rId10"/>
    <p:sldId id="625" r:id="rId11"/>
    <p:sldId id="626" r:id="rId12"/>
    <p:sldId id="627" r:id="rId13"/>
    <p:sldId id="628" r:id="rId14"/>
    <p:sldId id="630" r:id="rId15"/>
    <p:sldId id="631" r:id="rId16"/>
    <p:sldId id="632" r:id="rId17"/>
    <p:sldId id="633" r:id="rId18"/>
    <p:sldId id="634" r:id="rId19"/>
    <p:sldId id="635" r:id="rId20"/>
    <p:sldId id="636" r:id="rId21"/>
    <p:sldId id="629" r:id="rId22"/>
    <p:sldId id="396" r:id="rId23"/>
    <p:sldId id="395" r:id="rId24"/>
    <p:sldId id="393" r:id="rId25"/>
    <p:sldId id="394" r:id="rId26"/>
    <p:sldId id="339" r:id="rId27"/>
    <p:sldId id="391" r:id="rId28"/>
    <p:sldId id="392" r:id="rId29"/>
    <p:sldId id="486" r:id="rId30"/>
    <p:sldId id="619" r:id="rId31"/>
    <p:sldId id="618" r:id="rId32"/>
    <p:sldId id="411" r:id="rId33"/>
    <p:sldId id="412" r:id="rId34"/>
    <p:sldId id="413" r:id="rId35"/>
    <p:sldId id="410" r:id="rId36"/>
    <p:sldId id="409" r:id="rId37"/>
    <p:sldId id="408" r:id="rId38"/>
    <p:sldId id="4508" r:id="rId39"/>
    <p:sldId id="4730" r:id="rId40"/>
    <p:sldId id="4509" r:id="rId41"/>
    <p:sldId id="471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2707D-7927-4471-ACAA-C951B5164FD2}" type="datetimeFigureOut">
              <a:rPr lang="en-IN" smtClean="0"/>
              <a:t>25-07-2023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C1122-07D7-4425-A0E1-DECAB2757B54}" type="slidenum">
              <a:rPr lang="en-IN" smtClean="0"/>
              <a:t>‹#›</a:t>
            </a:fld>
            <a:endParaRPr lang="en-IN"/>
          </a:p>
        </p:txBody>
      </p:sp>
    </p:spTree>
    <p:extLst>
      <p:ext uri="{BB962C8B-B14F-4D97-AF65-F5344CB8AC3E}">
        <p14:creationId xmlns:p14="http://schemas.microsoft.com/office/powerpoint/2010/main" val="3731204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AD54-7DA0-FB15-27CC-F51899FBCB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5C3A49-212F-0AB7-86C1-A26B00FD50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57F08EA-FECD-D031-6903-4E8681AB96D6}"/>
              </a:ext>
            </a:extLst>
          </p:cNvPr>
          <p:cNvSpPr>
            <a:spLocks noGrp="1"/>
          </p:cNvSpPr>
          <p:nvPr>
            <p:ph type="dt" sz="half" idx="10"/>
          </p:nvPr>
        </p:nvSpPr>
        <p:spPr/>
        <p:txBody>
          <a:bodyPr/>
          <a:lstStyle/>
          <a:p>
            <a:fld id="{44AA6F0D-2947-48D6-A5A5-5CC189A8E8FF}" type="datetimeFigureOut">
              <a:rPr lang="en-IN" smtClean="0"/>
              <a:t>25-07-2023</a:t>
            </a:fld>
            <a:endParaRPr lang="en-IN"/>
          </a:p>
        </p:txBody>
      </p:sp>
      <p:sp>
        <p:nvSpPr>
          <p:cNvPr id="5" name="Footer Placeholder 4">
            <a:extLst>
              <a:ext uri="{FF2B5EF4-FFF2-40B4-BE49-F238E27FC236}">
                <a16:creationId xmlns:a16="http://schemas.microsoft.com/office/drawing/2014/main" id="{B3E23E14-F851-1D22-0DF5-6AF0EE1C50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C7914E-F6CF-ED2B-8173-33796CBD7137}"/>
              </a:ext>
            </a:extLst>
          </p:cNvPr>
          <p:cNvSpPr>
            <a:spLocks noGrp="1"/>
          </p:cNvSpPr>
          <p:nvPr>
            <p:ph type="sldNum" sz="quarter" idx="12"/>
          </p:nvPr>
        </p:nvSpPr>
        <p:spPr/>
        <p:txBody>
          <a:bodyPr/>
          <a:lstStyle/>
          <a:p>
            <a:fld id="{C9957B8C-9B9A-4E4B-980B-1DE5F917274D}" type="slidenum">
              <a:rPr lang="en-IN" smtClean="0"/>
              <a:t>‹#›</a:t>
            </a:fld>
            <a:endParaRPr lang="en-IN"/>
          </a:p>
        </p:txBody>
      </p:sp>
    </p:spTree>
    <p:extLst>
      <p:ext uri="{BB962C8B-B14F-4D97-AF65-F5344CB8AC3E}">
        <p14:creationId xmlns:p14="http://schemas.microsoft.com/office/powerpoint/2010/main" val="128823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9A2B-D6DF-19D2-F83C-AED99DAC389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02DAA0-0B4A-F9B4-CAD8-22AC2F5C0B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8D75EF-09C1-8FEE-4B25-CED80EEB47B7}"/>
              </a:ext>
            </a:extLst>
          </p:cNvPr>
          <p:cNvSpPr>
            <a:spLocks noGrp="1"/>
          </p:cNvSpPr>
          <p:nvPr>
            <p:ph type="dt" sz="half" idx="10"/>
          </p:nvPr>
        </p:nvSpPr>
        <p:spPr/>
        <p:txBody>
          <a:bodyPr/>
          <a:lstStyle/>
          <a:p>
            <a:fld id="{44AA6F0D-2947-48D6-A5A5-5CC189A8E8FF}" type="datetimeFigureOut">
              <a:rPr lang="en-IN" smtClean="0"/>
              <a:t>25-07-2023</a:t>
            </a:fld>
            <a:endParaRPr lang="en-IN"/>
          </a:p>
        </p:txBody>
      </p:sp>
      <p:sp>
        <p:nvSpPr>
          <p:cNvPr id="5" name="Footer Placeholder 4">
            <a:extLst>
              <a:ext uri="{FF2B5EF4-FFF2-40B4-BE49-F238E27FC236}">
                <a16:creationId xmlns:a16="http://schemas.microsoft.com/office/drawing/2014/main" id="{0030D70E-977F-5989-B7F1-5D5686FD23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DEBCFE-4EC4-39FD-838B-EA0C9E81A80F}"/>
              </a:ext>
            </a:extLst>
          </p:cNvPr>
          <p:cNvSpPr>
            <a:spLocks noGrp="1"/>
          </p:cNvSpPr>
          <p:nvPr>
            <p:ph type="sldNum" sz="quarter" idx="12"/>
          </p:nvPr>
        </p:nvSpPr>
        <p:spPr/>
        <p:txBody>
          <a:bodyPr/>
          <a:lstStyle/>
          <a:p>
            <a:fld id="{C9957B8C-9B9A-4E4B-980B-1DE5F917274D}" type="slidenum">
              <a:rPr lang="en-IN" smtClean="0"/>
              <a:t>‹#›</a:t>
            </a:fld>
            <a:endParaRPr lang="en-IN"/>
          </a:p>
        </p:txBody>
      </p:sp>
    </p:spTree>
    <p:extLst>
      <p:ext uri="{BB962C8B-B14F-4D97-AF65-F5344CB8AC3E}">
        <p14:creationId xmlns:p14="http://schemas.microsoft.com/office/powerpoint/2010/main" val="2143930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3E1768-3535-8507-7917-6C8F83749F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2E97F5-6D0E-A8F2-5885-0896E0092D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B05099-A748-C604-1D61-EFBE007CDF5F}"/>
              </a:ext>
            </a:extLst>
          </p:cNvPr>
          <p:cNvSpPr>
            <a:spLocks noGrp="1"/>
          </p:cNvSpPr>
          <p:nvPr>
            <p:ph type="dt" sz="half" idx="10"/>
          </p:nvPr>
        </p:nvSpPr>
        <p:spPr/>
        <p:txBody>
          <a:bodyPr/>
          <a:lstStyle/>
          <a:p>
            <a:fld id="{44AA6F0D-2947-48D6-A5A5-5CC189A8E8FF}" type="datetimeFigureOut">
              <a:rPr lang="en-IN" smtClean="0"/>
              <a:t>25-07-2023</a:t>
            </a:fld>
            <a:endParaRPr lang="en-IN"/>
          </a:p>
        </p:txBody>
      </p:sp>
      <p:sp>
        <p:nvSpPr>
          <p:cNvPr id="5" name="Footer Placeholder 4">
            <a:extLst>
              <a:ext uri="{FF2B5EF4-FFF2-40B4-BE49-F238E27FC236}">
                <a16:creationId xmlns:a16="http://schemas.microsoft.com/office/drawing/2014/main" id="{89B5F3F3-79EA-A8FA-8AF8-4F0584E4B3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44F459-5674-BEDF-EB74-055119F0A9E0}"/>
              </a:ext>
            </a:extLst>
          </p:cNvPr>
          <p:cNvSpPr>
            <a:spLocks noGrp="1"/>
          </p:cNvSpPr>
          <p:nvPr>
            <p:ph type="sldNum" sz="quarter" idx="12"/>
          </p:nvPr>
        </p:nvSpPr>
        <p:spPr/>
        <p:txBody>
          <a:bodyPr/>
          <a:lstStyle/>
          <a:p>
            <a:fld id="{C9957B8C-9B9A-4E4B-980B-1DE5F917274D}" type="slidenum">
              <a:rPr lang="en-IN" smtClean="0"/>
              <a:t>‹#›</a:t>
            </a:fld>
            <a:endParaRPr lang="en-IN"/>
          </a:p>
        </p:txBody>
      </p:sp>
    </p:spTree>
    <p:extLst>
      <p:ext uri="{BB962C8B-B14F-4D97-AF65-F5344CB8AC3E}">
        <p14:creationId xmlns:p14="http://schemas.microsoft.com/office/powerpoint/2010/main" val="2602441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2"/>
            <a:ext cx="8412467" cy="720634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57518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33" indent="0">
              <a:buNone/>
              <a:defRPr sz="3733"/>
            </a:lvl2pPr>
            <a:lvl3pPr marL="1218864" indent="0">
              <a:buNone/>
              <a:defRPr sz="3199"/>
            </a:lvl3pPr>
            <a:lvl4pPr marL="1828297" indent="0">
              <a:buNone/>
              <a:defRPr sz="2667"/>
            </a:lvl4pPr>
            <a:lvl5pPr marL="2437730" indent="0">
              <a:buNone/>
              <a:defRPr sz="2667"/>
            </a:lvl5pPr>
            <a:lvl6pPr marL="3047162" indent="0">
              <a:buNone/>
              <a:defRPr sz="2667"/>
            </a:lvl6pPr>
            <a:lvl7pPr marL="3656595" indent="0">
              <a:buNone/>
              <a:defRPr sz="2667"/>
            </a:lvl7pPr>
            <a:lvl8pPr marL="4266027" indent="0">
              <a:buNone/>
              <a:defRPr sz="2667"/>
            </a:lvl8pPr>
            <a:lvl9pPr marL="4875459"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4054475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3" y="6408741"/>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40"/>
            <a:ext cx="1067079"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9" y="627903"/>
            <a:ext cx="560419" cy="270355"/>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en-US" sz="180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6" y="338346"/>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5"/>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544325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984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7074-B263-6DA4-40CB-896A355214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B082A9-9B93-3219-492C-6FA6F29807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4426F9-CAAC-E5F7-9D25-21DFC3E76BF2}"/>
              </a:ext>
            </a:extLst>
          </p:cNvPr>
          <p:cNvSpPr>
            <a:spLocks noGrp="1"/>
          </p:cNvSpPr>
          <p:nvPr>
            <p:ph type="dt" sz="half" idx="10"/>
          </p:nvPr>
        </p:nvSpPr>
        <p:spPr/>
        <p:txBody>
          <a:bodyPr/>
          <a:lstStyle/>
          <a:p>
            <a:fld id="{44AA6F0D-2947-48D6-A5A5-5CC189A8E8FF}" type="datetimeFigureOut">
              <a:rPr lang="en-IN" smtClean="0"/>
              <a:t>25-07-2023</a:t>
            </a:fld>
            <a:endParaRPr lang="en-IN"/>
          </a:p>
        </p:txBody>
      </p:sp>
      <p:sp>
        <p:nvSpPr>
          <p:cNvPr id="5" name="Footer Placeholder 4">
            <a:extLst>
              <a:ext uri="{FF2B5EF4-FFF2-40B4-BE49-F238E27FC236}">
                <a16:creationId xmlns:a16="http://schemas.microsoft.com/office/drawing/2014/main" id="{118BD427-00D5-E280-FFBF-58FB59C121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61413A-7E38-7697-1AC8-D8FE28A0E7B6}"/>
              </a:ext>
            </a:extLst>
          </p:cNvPr>
          <p:cNvSpPr>
            <a:spLocks noGrp="1"/>
          </p:cNvSpPr>
          <p:nvPr>
            <p:ph type="sldNum" sz="quarter" idx="12"/>
          </p:nvPr>
        </p:nvSpPr>
        <p:spPr/>
        <p:txBody>
          <a:bodyPr/>
          <a:lstStyle/>
          <a:p>
            <a:fld id="{C9957B8C-9B9A-4E4B-980B-1DE5F917274D}" type="slidenum">
              <a:rPr lang="en-IN" smtClean="0"/>
              <a:t>‹#›</a:t>
            </a:fld>
            <a:endParaRPr lang="en-IN"/>
          </a:p>
        </p:txBody>
      </p:sp>
    </p:spTree>
    <p:extLst>
      <p:ext uri="{BB962C8B-B14F-4D97-AF65-F5344CB8AC3E}">
        <p14:creationId xmlns:p14="http://schemas.microsoft.com/office/powerpoint/2010/main" val="4001157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2EF9-BACD-9009-A139-A54493D3F7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E2AD47-A554-4857-313A-F297AABB07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2BD751-127A-8C43-BDDD-F8F1820A45E3}"/>
              </a:ext>
            </a:extLst>
          </p:cNvPr>
          <p:cNvSpPr>
            <a:spLocks noGrp="1"/>
          </p:cNvSpPr>
          <p:nvPr>
            <p:ph type="dt" sz="half" idx="10"/>
          </p:nvPr>
        </p:nvSpPr>
        <p:spPr/>
        <p:txBody>
          <a:bodyPr/>
          <a:lstStyle/>
          <a:p>
            <a:fld id="{44AA6F0D-2947-48D6-A5A5-5CC189A8E8FF}" type="datetimeFigureOut">
              <a:rPr lang="en-IN" smtClean="0"/>
              <a:t>25-07-2023</a:t>
            </a:fld>
            <a:endParaRPr lang="en-IN"/>
          </a:p>
        </p:txBody>
      </p:sp>
      <p:sp>
        <p:nvSpPr>
          <p:cNvPr id="5" name="Footer Placeholder 4">
            <a:extLst>
              <a:ext uri="{FF2B5EF4-FFF2-40B4-BE49-F238E27FC236}">
                <a16:creationId xmlns:a16="http://schemas.microsoft.com/office/drawing/2014/main" id="{26DC96E9-6F9C-32F5-2A8B-06ACDE8EE3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55C9A3-6248-658E-568A-BB3E28B58F18}"/>
              </a:ext>
            </a:extLst>
          </p:cNvPr>
          <p:cNvSpPr>
            <a:spLocks noGrp="1"/>
          </p:cNvSpPr>
          <p:nvPr>
            <p:ph type="sldNum" sz="quarter" idx="12"/>
          </p:nvPr>
        </p:nvSpPr>
        <p:spPr/>
        <p:txBody>
          <a:bodyPr/>
          <a:lstStyle/>
          <a:p>
            <a:fld id="{C9957B8C-9B9A-4E4B-980B-1DE5F917274D}" type="slidenum">
              <a:rPr lang="en-IN" smtClean="0"/>
              <a:t>‹#›</a:t>
            </a:fld>
            <a:endParaRPr lang="en-IN"/>
          </a:p>
        </p:txBody>
      </p:sp>
    </p:spTree>
    <p:extLst>
      <p:ext uri="{BB962C8B-B14F-4D97-AF65-F5344CB8AC3E}">
        <p14:creationId xmlns:p14="http://schemas.microsoft.com/office/powerpoint/2010/main" val="108420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CA83-43BF-1832-CFC7-9E6C6DE4DC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1DF441-9BA0-31F2-7887-77B25E9CC8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4A7BC7-0CCE-6D19-95B8-6B7ABAED3D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389FE9-2700-4E1E-81EB-CFBFEB21C10A}"/>
              </a:ext>
            </a:extLst>
          </p:cNvPr>
          <p:cNvSpPr>
            <a:spLocks noGrp="1"/>
          </p:cNvSpPr>
          <p:nvPr>
            <p:ph type="dt" sz="half" idx="10"/>
          </p:nvPr>
        </p:nvSpPr>
        <p:spPr/>
        <p:txBody>
          <a:bodyPr/>
          <a:lstStyle/>
          <a:p>
            <a:fld id="{44AA6F0D-2947-48D6-A5A5-5CC189A8E8FF}" type="datetimeFigureOut">
              <a:rPr lang="en-IN" smtClean="0"/>
              <a:t>25-07-2023</a:t>
            </a:fld>
            <a:endParaRPr lang="en-IN"/>
          </a:p>
        </p:txBody>
      </p:sp>
      <p:sp>
        <p:nvSpPr>
          <p:cNvPr id="6" name="Footer Placeholder 5">
            <a:extLst>
              <a:ext uri="{FF2B5EF4-FFF2-40B4-BE49-F238E27FC236}">
                <a16:creationId xmlns:a16="http://schemas.microsoft.com/office/drawing/2014/main" id="{267709E6-EF50-0B48-3145-2ED20EF2F6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905043-EAC0-0EC3-DAE2-C9C6B7896504}"/>
              </a:ext>
            </a:extLst>
          </p:cNvPr>
          <p:cNvSpPr>
            <a:spLocks noGrp="1"/>
          </p:cNvSpPr>
          <p:nvPr>
            <p:ph type="sldNum" sz="quarter" idx="12"/>
          </p:nvPr>
        </p:nvSpPr>
        <p:spPr/>
        <p:txBody>
          <a:bodyPr/>
          <a:lstStyle/>
          <a:p>
            <a:fld id="{C9957B8C-9B9A-4E4B-980B-1DE5F917274D}" type="slidenum">
              <a:rPr lang="en-IN" smtClean="0"/>
              <a:t>‹#›</a:t>
            </a:fld>
            <a:endParaRPr lang="en-IN"/>
          </a:p>
        </p:txBody>
      </p:sp>
    </p:spTree>
    <p:extLst>
      <p:ext uri="{BB962C8B-B14F-4D97-AF65-F5344CB8AC3E}">
        <p14:creationId xmlns:p14="http://schemas.microsoft.com/office/powerpoint/2010/main" val="331334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E5C4-3D97-C3EB-5E55-84CBA30231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157427-4748-F7B0-6B5D-37227C9098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FD3F7D-EE83-314C-12DE-DEDD1AA4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A7B5DF-303D-41AD-A08C-232B87B02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697102-A5CF-BF64-4CCE-186EB8D9AE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5207CB2-F2B4-852C-ACA6-CDC950FDF0C6}"/>
              </a:ext>
            </a:extLst>
          </p:cNvPr>
          <p:cNvSpPr>
            <a:spLocks noGrp="1"/>
          </p:cNvSpPr>
          <p:nvPr>
            <p:ph type="dt" sz="half" idx="10"/>
          </p:nvPr>
        </p:nvSpPr>
        <p:spPr/>
        <p:txBody>
          <a:bodyPr/>
          <a:lstStyle/>
          <a:p>
            <a:fld id="{44AA6F0D-2947-48D6-A5A5-5CC189A8E8FF}" type="datetimeFigureOut">
              <a:rPr lang="en-IN" smtClean="0"/>
              <a:t>25-07-2023</a:t>
            </a:fld>
            <a:endParaRPr lang="en-IN"/>
          </a:p>
        </p:txBody>
      </p:sp>
      <p:sp>
        <p:nvSpPr>
          <p:cNvPr id="8" name="Footer Placeholder 7">
            <a:extLst>
              <a:ext uri="{FF2B5EF4-FFF2-40B4-BE49-F238E27FC236}">
                <a16:creationId xmlns:a16="http://schemas.microsoft.com/office/drawing/2014/main" id="{432F9740-54F8-B520-606A-333D0AE942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72A774-B72F-7329-9E14-90A0C685AC61}"/>
              </a:ext>
            </a:extLst>
          </p:cNvPr>
          <p:cNvSpPr>
            <a:spLocks noGrp="1"/>
          </p:cNvSpPr>
          <p:nvPr>
            <p:ph type="sldNum" sz="quarter" idx="12"/>
          </p:nvPr>
        </p:nvSpPr>
        <p:spPr/>
        <p:txBody>
          <a:bodyPr/>
          <a:lstStyle/>
          <a:p>
            <a:fld id="{C9957B8C-9B9A-4E4B-980B-1DE5F917274D}" type="slidenum">
              <a:rPr lang="en-IN" smtClean="0"/>
              <a:t>‹#›</a:t>
            </a:fld>
            <a:endParaRPr lang="en-IN"/>
          </a:p>
        </p:txBody>
      </p:sp>
    </p:spTree>
    <p:extLst>
      <p:ext uri="{BB962C8B-B14F-4D97-AF65-F5344CB8AC3E}">
        <p14:creationId xmlns:p14="http://schemas.microsoft.com/office/powerpoint/2010/main" val="2308544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D1FD-22D5-9DAC-1E9D-835010C92D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A234664-7BC8-CB59-BB58-3B1D4BEFB493}"/>
              </a:ext>
            </a:extLst>
          </p:cNvPr>
          <p:cNvSpPr>
            <a:spLocks noGrp="1"/>
          </p:cNvSpPr>
          <p:nvPr>
            <p:ph type="dt" sz="half" idx="10"/>
          </p:nvPr>
        </p:nvSpPr>
        <p:spPr/>
        <p:txBody>
          <a:bodyPr/>
          <a:lstStyle/>
          <a:p>
            <a:fld id="{44AA6F0D-2947-48D6-A5A5-5CC189A8E8FF}" type="datetimeFigureOut">
              <a:rPr lang="en-IN" smtClean="0"/>
              <a:t>25-07-2023</a:t>
            </a:fld>
            <a:endParaRPr lang="en-IN"/>
          </a:p>
        </p:txBody>
      </p:sp>
      <p:sp>
        <p:nvSpPr>
          <p:cNvPr id="4" name="Footer Placeholder 3">
            <a:extLst>
              <a:ext uri="{FF2B5EF4-FFF2-40B4-BE49-F238E27FC236}">
                <a16:creationId xmlns:a16="http://schemas.microsoft.com/office/drawing/2014/main" id="{4DA5C7B2-115A-D80D-BCF7-C8CF903248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7B26D6F-C901-AF40-DC8E-AA294867D565}"/>
              </a:ext>
            </a:extLst>
          </p:cNvPr>
          <p:cNvSpPr>
            <a:spLocks noGrp="1"/>
          </p:cNvSpPr>
          <p:nvPr>
            <p:ph type="sldNum" sz="quarter" idx="12"/>
          </p:nvPr>
        </p:nvSpPr>
        <p:spPr/>
        <p:txBody>
          <a:bodyPr/>
          <a:lstStyle/>
          <a:p>
            <a:fld id="{C9957B8C-9B9A-4E4B-980B-1DE5F917274D}" type="slidenum">
              <a:rPr lang="en-IN" smtClean="0"/>
              <a:t>‹#›</a:t>
            </a:fld>
            <a:endParaRPr lang="en-IN"/>
          </a:p>
        </p:txBody>
      </p:sp>
    </p:spTree>
    <p:extLst>
      <p:ext uri="{BB962C8B-B14F-4D97-AF65-F5344CB8AC3E}">
        <p14:creationId xmlns:p14="http://schemas.microsoft.com/office/powerpoint/2010/main" val="2860925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01B6D9-61BD-9DC3-14DA-EFE357B29D36}"/>
              </a:ext>
            </a:extLst>
          </p:cNvPr>
          <p:cNvSpPr>
            <a:spLocks noGrp="1"/>
          </p:cNvSpPr>
          <p:nvPr>
            <p:ph type="dt" sz="half" idx="10"/>
          </p:nvPr>
        </p:nvSpPr>
        <p:spPr/>
        <p:txBody>
          <a:bodyPr/>
          <a:lstStyle/>
          <a:p>
            <a:fld id="{44AA6F0D-2947-48D6-A5A5-5CC189A8E8FF}" type="datetimeFigureOut">
              <a:rPr lang="en-IN" smtClean="0"/>
              <a:t>25-07-2023</a:t>
            </a:fld>
            <a:endParaRPr lang="en-IN"/>
          </a:p>
        </p:txBody>
      </p:sp>
      <p:sp>
        <p:nvSpPr>
          <p:cNvPr id="3" name="Footer Placeholder 2">
            <a:extLst>
              <a:ext uri="{FF2B5EF4-FFF2-40B4-BE49-F238E27FC236}">
                <a16:creationId xmlns:a16="http://schemas.microsoft.com/office/drawing/2014/main" id="{F5BEF3B3-1A90-CFF3-D061-48DD0FB7A0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993D554-4A62-3138-ECDC-A246A2A01F67}"/>
              </a:ext>
            </a:extLst>
          </p:cNvPr>
          <p:cNvSpPr>
            <a:spLocks noGrp="1"/>
          </p:cNvSpPr>
          <p:nvPr>
            <p:ph type="sldNum" sz="quarter" idx="12"/>
          </p:nvPr>
        </p:nvSpPr>
        <p:spPr/>
        <p:txBody>
          <a:bodyPr/>
          <a:lstStyle/>
          <a:p>
            <a:fld id="{C9957B8C-9B9A-4E4B-980B-1DE5F917274D}" type="slidenum">
              <a:rPr lang="en-IN" smtClean="0"/>
              <a:t>‹#›</a:t>
            </a:fld>
            <a:endParaRPr lang="en-IN"/>
          </a:p>
        </p:txBody>
      </p:sp>
    </p:spTree>
    <p:extLst>
      <p:ext uri="{BB962C8B-B14F-4D97-AF65-F5344CB8AC3E}">
        <p14:creationId xmlns:p14="http://schemas.microsoft.com/office/powerpoint/2010/main" val="1885724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716EA-5C99-9605-4476-74AC536C6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C2B135-D3BC-5B88-D13E-0E571AD98C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0743C5-8AF4-568E-C09A-567CE96BA2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3A6F86-C5F8-131B-68C9-AD675B40EDA9}"/>
              </a:ext>
            </a:extLst>
          </p:cNvPr>
          <p:cNvSpPr>
            <a:spLocks noGrp="1"/>
          </p:cNvSpPr>
          <p:nvPr>
            <p:ph type="dt" sz="half" idx="10"/>
          </p:nvPr>
        </p:nvSpPr>
        <p:spPr/>
        <p:txBody>
          <a:bodyPr/>
          <a:lstStyle/>
          <a:p>
            <a:fld id="{44AA6F0D-2947-48D6-A5A5-5CC189A8E8FF}" type="datetimeFigureOut">
              <a:rPr lang="en-IN" smtClean="0"/>
              <a:t>25-07-2023</a:t>
            </a:fld>
            <a:endParaRPr lang="en-IN"/>
          </a:p>
        </p:txBody>
      </p:sp>
      <p:sp>
        <p:nvSpPr>
          <p:cNvPr id="6" name="Footer Placeholder 5">
            <a:extLst>
              <a:ext uri="{FF2B5EF4-FFF2-40B4-BE49-F238E27FC236}">
                <a16:creationId xmlns:a16="http://schemas.microsoft.com/office/drawing/2014/main" id="{82D763CA-9C44-E3AA-9D23-48A3132038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38BF43-DE8B-E47B-47AA-BA7A7D1DAB8E}"/>
              </a:ext>
            </a:extLst>
          </p:cNvPr>
          <p:cNvSpPr>
            <a:spLocks noGrp="1"/>
          </p:cNvSpPr>
          <p:nvPr>
            <p:ph type="sldNum" sz="quarter" idx="12"/>
          </p:nvPr>
        </p:nvSpPr>
        <p:spPr/>
        <p:txBody>
          <a:bodyPr/>
          <a:lstStyle/>
          <a:p>
            <a:fld id="{C9957B8C-9B9A-4E4B-980B-1DE5F917274D}" type="slidenum">
              <a:rPr lang="en-IN" smtClean="0"/>
              <a:t>‹#›</a:t>
            </a:fld>
            <a:endParaRPr lang="en-IN"/>
          </a:p>
        </p:txBody>
      </p:sp>
    </p:spTree>
    <p:extLst>
      <p:ext uri="{BB962C8B-B14F-4D97-AF65-F5344CB8AC3E}">
        <p14:creationId xmlns:p14="http://schemas.microsoft.com/office/powerpoint/2010/main" val="171813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7B09-765C-96DF-503F-C0082E1E7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ABF1FD5-4994-7465-6012-CCBD95630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B69C8D-8243-9BE2-88C0-BDED79E25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DFDE1B-8848-C4A1-D26D-1C01050EE1FB}"/>
              </a:ext>
            </a:extLst>
          </p:cNvPr>
          <p:cNvSpPr>
            <a:spLocks noGrp="1"/>
          </p:cNvSpPr>
          <p:nvPr>
            <p:ph type="dt" sz="half" idx="10"/>
          </p:nvPr>
        </p:nvSpPr>
        <p:spPr/>
        <p:txBody>
          <a:bodyPr/>
          <a:lstStyle/>
          <a:p>
            <a:fld id="{44AA6F0D-2947-48D6-A5A5-5CC189A8E8FF}" type="datetimeFigureOut">
              <a:rPr lang="en-IN" smtClean="0"/>
              <a:t>25-07-2023</a:t>
            </a:fld>
            <a:endParaRPr lang="en-IN"/>
          </a:p>
        </p:txBody>
      </p:sp>
      <p:sp>
        <p:nvSpPr>
          <p:cNvPr id="6" name="Footer Placeholder 5">
            <a:extLst>
              <a:ext uri="{FF2B5EF4-FFF2-40B4-BE49-F238E27FC236}">
                <a16:creationId xmlns:a16="http://schemas.microsoft.com/office/drawing/2014/main" id="{25B27304-FE7C-0FDF-F64F-B91C5B8259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AD3E36-5BF7-2C37-D957-46E13366055C}"/>
              </a:ext>
            </a:extLst>
          </p:cNvPr>
          <p:cNvSpPr>
            <a:spLocks noGrp="1"/>
          </p:cNvSpPr>
          <p:nvPr>
            <p:ph type="sldNum" sz="quarter" idx="12"/>
          </p:nvPr>
        </p:nvSpPr>
        <p:spPr/>
        <p:txBody>
          <a:bodyPr/>
          <a:lstStyle/>
          <a:p>
            <a:fld id="{C9957B8C-9B9A-4E4B-980B-1DE5F917274D}" type="slidenum">
              <a:rPr lang="en-IN" smtClean="0"/>
              <a:t>‹#›</a:t>
            </a:fld>
            <a:endParaRPr lang="en-IN"/>
          </a:p>
        </p:txBody>
      </p:sp>
    </p:spTree>
    <p:extLst>
      <p:ext uri="{BB962C8B-B14F-4D97-AF65-F5344CB8AC3E}">
        <p14:creationId xmlns:p14="http://schemas.microsoft.com/office/powerpoint/2010/main" val="1419893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679A64-3514-17BD-7093-4D0E687C24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5634DF-50B5-1E46-3FB1-B355B261A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078063-B4E5-9D84-4B34-072153BB6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A6F0D-2947-48D6-A5A5-5CC189A8E8FF}" type="datetimeFigureOut">
              <a:rPr lang="en-IN" smtClean="0"/>
              <a:t>25-07-2023</a:t>
            </a:fld>
            <a:endParaRPr lang="en-IN"/>
          </a:p>
        </p:txBody>
      </p:sp>
      <p:sp>
        <p:nvSpPr>
          <p:cNvPr id="5" name="Footer Placeholder 4">
            <a:extLst>
              <a:ext uri="{FF2B5EF4-FFF2-40B4-BE49-F238E27FC236}">
                <a16:creationId xmlns:a16="http://schemas.microsoft.com/office/drawing/2014/main" id="{1F5F4BD9-E0BA-EE0E-1F81-8DAC2D13C0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BF4322E-A07C-E765-CD58-5A0FD3BE2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57B8C-9B9A-4E4B-980B-1DE5F917274D}" type="slidenum">
              <a:rPr lang="en-IN" smtClean="0"/>
              <a:t>‹#›</a:t>
            </a:fld>
            <a:endParaRPr lang="en-IN"/>
          </a:p>
        </p:txBody>
      </p:sp>
    </p:spTree>
    <p:extLst>
      <p:ext uri="{BB962C8B-B14F-4D97-AF65-F5344CB8AC3E}">
        <p14:creationId xmlns:p14="http://schemas.microsoft.com/office/powerpoint/2010/main" val="3120050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espmrefapps.hana.ondemand.com/espm-cloud-web/websho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7.tiff"/></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9"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9"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8" y="4507668"/>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1" y="4881841"/>
            <a:ext cx="9172332" cy="584775"/>
          </a:xfrm>
          <a:prstGeom prst="rect">
            <a:avLst/>
          </a:prstGeom>
          <a:noFill/>
          <a:ln>
            <a:noFill/>
          </a:ln>
        </p:spPr>
        <p:txBody>
          <a:bodyPr wrap="square" rtlCol="0">
            <a:spAutoFit/>
          </a:bodyPr>
          <a:lstStyle/>
          <a:p>
            <a:pPr defTabSz="914377"/>
            <a:r>
              <a:rPr lang="en-US" sz="3200" b="1" dirty="0">
                <a:solidFill>
                  <a:prstClr val="black"/>
                </a:solidFill>
                <a:latin typeface="Calibri" panose="020F0502020204030204"/>
              </a:rPr>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9"/>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7" y="4253919"/>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6178-00FF-4372-8EB0-D1B784871F56}"/>
              </a:ext>
            </a:extLst>
          </p:cNvPr>
          <p:cNvSpPr>
            <a:spLocks noGrp="1"/>
          </p:cNvSpPr>
          <p:nvPr>
            <p:ph type="title"/>
          </p:nvPr>
        </p:nvSpPr>
        <p:spPr>
          <a:xfrm>
            <a:off x="643467" y="643467"/>
            <a:ext cx="3363973" cy="1728044"/>
          </a:xfrm>
          <a:noFill/>
          <a:ln>
            <a:solidFill>
              <a:schemeClr val="bg1"/>
            </a:solidFill>
          </a:ln>
        </p:spPr>
        <p:txBody>
          <a:bodyPr wrap="square">
            <a:normAutofit fontScale="90000"/>
          </a:bodyPr>
          <a:lstStyle/>
          <a:p>
            <a:r>
              <a:rPr lang="fr-FR" b="0" i="0">
                <a:solidFill>
                  <a:schemeClr val="bg1"/>
                </a:solidFill>
                <a:effectLst/>
                <a:latin typeface="72"/>
              </a:rPr>
              <a:t>SOAP (SOAP 1.x) Adapter</a:t>
            </a:r>
            <a:br>
              <a:rPr lang="fr-FR" b="0" i="0">
                <a:solidFill>
                  <a:schemeClr val="bg1"/>
                </a:solidFill>
                <a:effectLst/>
                <a:latin typeface="72"/>
              </a:rPr>
            </a:br>
            <a:endParaRPr lang="en-IN">
              <a:solidFill>
                <a:schemeClr val="bg1"/>
              </a:solidFill>
            </a:endParaRPr>
          </a:p>
        </p:txBody>
      </p:sp>
      <p:sp>
        <p:nvSpPr>
          <p:cNvPr id="3" name="Content Placeholder 2">
            <a:extLst>
              <a:ext uri="{FF2B5EF4-FFF2-40B4-BE49-F238E27FC236}">
                <a16:creationId xmlns:a16="http://schemas.microsoft.com/office/drawing/2014/main" id="{BD4ABC05-65A6-442C-987D-2B8A9C5802CD}"/>
              </a:ext>
            </a:extLst>
          </p:cNvPr>
          <p:cNvSpPr>
            <a:spLocks noGrp="1"/>
          </p:cNvSpPr>
          <p:nvPr>
            <p:ph idx="1"/>
          </p:nvPr>
        </p:nvSpPr>
        <p:spPr>
          <a:xfrm>
            <a:off x="643468" y="2638044"/>
            <a:ext cx="3363973" cy="3415621"/>
          </a:xfrm>
        </p:spPr>
        <p:txBody>
          <a:bodyPr>
            <a:normAutofit fontScale="92500" lnSpcReduction="20000"/>
          </a:bodyPr>
          <a:lstStyle/>
          <a:p>
            <a:r>
              <a:rPr lang="en-US" b="0" i="0">
                <a:solidFill>
                  <a:schemeClr val="bg1"/>
                </a:solidFill>
                <a:effectLst/>
                <a:latin typeface="72"/>
              </a:rPr>
              <a:t>The SOAP (SOAP 1.x) sender adapter enables a SAP BTP tenant to exchange messages with a sender system that supports Simple Object Access Protocol (SOAP) 1.1 and 1.2.</a:t>
            </a:r>
          </a:p>
          <a:p>
            <a:r>
              <a:rPr lang="en-US">
                <a:solidFill>
                  <a:schemeClr val="bg1"/>
                </a:solidFill>
                <a:latin typeface="72"/>
              </a:rPr>
              <a:t>C</a:t>
            </a:r>
          </a:p>
          <a:p>
            <a:pPr marL="0" indent="0">
              <a:buNone/>
            </a:pPr>
            <a:endParaRPr lang="en-IN">
              <a:solidFill>
                <a:schemeClr val="bg1"/>
              </a:solidFill>
            </a:endParaRPr>
          </a:p>
        </p:txBody>
      </p:sp>
      <p:graphicFrame>
        <p:nvGraphicFramePr>
          <p:cNvPr id="4" name="Table 3">
            <a:extLst>
              <a:ext uri="{FF2B5EF4-FFF2-40B4-BE49-F238E27FC236}">
                <a16:creationId xmlns:a16="http://schemas.microsoft.com/office/drawing/2014/main" id="{F854E665-ACA2-4E1E-B5AB-1FDD2F62C1C4}"/>
              </a:ext>
            </a:extLst>
          </p:cNvPr>
          <p:cNvGraphicFramePr>
            <a:graphicFrameLocks noGrp="1"/>
          </p:cNvGraphicFramePr>
          <p:nvPr/>
        </p:nvGraphicFramePr>
        <p:xfrm>
          <a:off x="5297763" y="2232478"/>
          <a:ext cx="6250771" cy="2232181"/>
        </p:xfrm>
        <a:graphic>
          <a:graphicData uri="http://schemas.openxmlformats.org/drawingml/2006/table">
            <a:tbl>
              <a:tblPr firstRow="1" bandRow="1"/>
              <a:tblGrid>
                <a:gridCol w="1519401">
                  <a:extLst>
                    <a:ext uri="{9D8B030D-6E8A-4147-A177-3AD203B41FA5}">
                      <a16:colId xmlns:a16="http://schemas.microsoft.com/office/drawing/2014/main" val="2576296156"/>
                    </a:ext>
                  </a:extLst>
                </a:gridCol>
                <a:gridCol w="4731369">
                  <a:extLst>
                    <a:ext uri="{9D8B030D-6E8A-4147-A177-3AD203B41FA5}">
                      <a16:colId xmlns:a16="http://schemas.microsoft.com/office/drawing/2014/main" val="1309689401"/>
                    </a:ext>
                  </a:extLst>
                </a:gridCol>
              </a:tblGrid>
              <a:tr h="442415">
                <a:tc gridSpan="2">
                  <a:txBody>
                    <a:bodyPr/>
                    <a:lstStyle/>
                    <a:p>
                      <a:r>
                        <a:rPr lang="en-IN" sz="1500"/>
                        <a:t>onnection</a:t>
                      </a:r>
                    </a:p>
                  </a:txBody>
                  <a:tcPr marL="100548" marR="100548" marT="50275" marB="50275" anchor="ctr"/>
                </a:tc>
                <a:tc hMerge="1">
                  <a:txBody>
                    <a:bodyPr/>
                    <a:lstStyle/>
                    <a:p>
                      <a:endParaRPr lang="en-IN"/>
                    </a:p>
                  </a:txBody>
                  <a:tcPr/>
                </a:tc>
                <a:extLst>
                  <a:ext uri="{0D108BD9-81ED-4DB2-BD59-A6C34878D82A}">
                    <a16:rowId xmlns:a16="http://schemas.microsoft.com/office/drawing/2014/main" val="1070077283"/>
                  </a:ext>
                </a:extLst>
              </a:tr>
              <a:tr h="442415">
                <a:tc>
                  <a:txBody>
                    <a:bodyPr/>
                    <a:lstStyle/>
                    <a:p>
                      <a:pPr fontAlgn="t"/>
                      <a:r>
                        <a:rPr lang="en-IN" sz="1500">
                          <a:effectLst/>
                        </a:rPr>
                        <a:t>Parameter</a:t>
                      </a:r>
                    </a:p>
                  </a:txBody>
                  <a:tcPr marL="100548" marR="100548" marT="50275" marB="5027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1500">
                          <a:effectLst/>
                        </a:rPr>
                        <a:t>Description</a:t>
                      </a:r>
                    </a:p>
                  </a:txBody>
                  <a:tcPr marL="100548" marR="100548" marT="50275" marB="5027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1512037"/>
                  </a:ext>
                </a:extLst>
              </a:tr>
              <a:tr h="1347352">
                <a:tc>
                  <a:txBody>
                    <a:bodyPr/>
                    <a:lstStyle/>
                    <a:p>
                      <a:pPr fontAlgn="t"/>
                      <a:r>
                        <a:rPr lang="en-IN" sz="1500" b="1">
                          <a:effectLst/>
                        </a:rPr>
                        <a:t>Address</a:t>
                      </a:r>
                      <a:endParaRPr lang="en-IN" sz="1500">
                        <a:effectLst/>
                      </a:endParaRPr>
                    </a:p>
                  </a:txBody>
                  <a:tcPr marL="100548" marR="100548" marT="50275" marB="5027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Relative endpoint address on which the integration runtime expects incoming requests, for example, </a:t>
                      </a:r>
                      <a:r>
                        <a:rPr lang="en-US" sz="1500">
                          <a:effectLst/>
                          <a:latin typeface="Monaco"/>
                        </a:rPr>
                        <a:t>/HCM/GetEmployeeDetails</a:t>
                      </a:r>
                      <a:r>
                        <a:rPr lang="en-US" sz="1500">
                          <a:effectLst/>
                        </a:rPr>
                        <a:t>.</a:t>
                      </a:r>
                    </a:p>
                  </a:txBody>
                  <a:tcPr marL="100548" marR="100548" marT="50275" marB="5027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59810178"/>
                  </a:ext>
                </a:extLst>
              </a:tr>
            </a:tbl>
          </a:graphicData>
        </a:graphic>
      </p:graphicFrame>
    </p:spTree>
    <p:extLst>
      <p:ext uri="{BB962C8B-B14F-4D97-AF65-F5344CB8AC3E}">
        <p14:creationId xmlns:p14="http://schemas.microsoft.com/office/powerpoint/2010/main" val="940432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B966-E583-4447-A50D-22EDE999F7FE}"/>
              </a:ext>
            </a:extLst>
          </p:cNvPr>
          <p:cNvSpPr>
            <a:spLocks noGrp="1"/>
          </p:cNvSpPr>
          <p:nvPr>
            <p:ph type="title"/>
          </p:nvPr>
        </p:nvSpPr>
        <p:spPr>
          <a:xfrm>
            <a:off x="643467" y="643467"/>
            <a:ext cx="3363973" cy="1728044"/>
          </a:xfrm>
          <a:noFill/>
          <a:ln>
            <a:solidFill>
              <a:schemeClr val="bg1"/>
            </a:solidFill>
          </a:ln>
        </p:spPr>
        <p:txBody>
          <a:bodyPr wrap="square">
            <a:normAutofit/>
          </a:bodyPr>
          <a:lstStyle/>
          <a:p>
            <a:endParaRPr lang="en-IN">
              <a:solidFill>
                <a:schemeClr val="bg1"/>
              </a:solidFill>
            </a:endParaRPr>
          </a:p>
        </p:txBody>
      </p:sp>
      <p:sp>
        <p:nvSpPr>
          <p:cNvPr id="9" name="Content Placeholder 8">
            <a:extLst>
              <a:ext uri="{FF2B5EF4-FFF2-40B4-BE49-F238E27FC236}">
                <a16:creationId xmlns:a16="http://schemas.microsoft.com/office/drawing/2014/main" id="{97A153F6-E3F3-6509-75B7-F35E87B71219}"/>
              </a:ext>
            </a:extLst>
          </p:cNvPr>
          <p:cNvSpPr>
            <a:spLocks noGrp="1"/>
          </p:cNvSpPr>
          <p:nvPr>
            <p:ph idx="1"/>
          </p:nvPr>
        </p:nvSpPr>
        <p:spPr>
          <a:xfrm>
            <a:off x="643468" y="2638044"/>
            <a:ext cx="3363973" cy="3415621"/>
          </a:xfrm>
        </p:spPr>
        <p:txBody>
          <a:bodyPr>
            <a:normAutofit/>
          </a:bodyPr>
          <a:lstStyle/>
          <a:p>
            <a:endParaRPr lang="en-US">
              <a:solidFill>
                <a:schemeClr val="bg1"/>
              </a:solidFill>
            </a:endParaRPr>
          </a:p>
        </p:txBody>
      </p:sp>
      <p:graphicFrame>
        <p:nvGraphicFramePr>
          <p:cNvPr id="7" name="Content Placeholder 3">
            <a:extLst>
              <a:ext uri="{FF2B5EF4-FFF2-40B4-BE49-F238E27FC236}">
                <a16:creationId xmlns:a16="http://schemas.microsoft.com/office/drawing/2014/main" id="{AF059DD7-57BA-46F5-B9E6-5A3261CDCEBA}"/>
              </a:ext>
            </a:extLst>
          </p:cNvPr>
          <p:cNvGraphicFramePr>
            <a:graphicFrameLocks/>
          </p:cNvGraphicFramePr>
          <p:nvPr/>
        </p:nvGraphicFramePr>
        <p:xfrm>
          <a:off x="5297763" y="859129"/>
          <a:ext cx="6250771" cy="4978875"/>
        </p:xfrm>
        <a:graphic>
          <a:graphicData uri="http://schemas.openxmlformats.org/drawingml/2006/table">
            <a:tbl>
              <a:tblPr>
                <a:noFill/>
              </a:tblPr>
              <a:tblGrid>
                <a:gridCol w="2329812">
                  <a:extLst>
                    <a:ext uri="{9D8B030D-6E8A-4147-A177-3AD203B41FA5}">
                      <a16:colId xmlns:a16="http://schemas.microsoft.com/office/drawing/2014/main" val="1831626755"/>
                    </a:ext>
                  </a:extLst>
                </a:gridCol>
                <a:gridCol w="3920959">
                  <a:extLst>
                    <a:ext uri="{9D8B030D-6E8A-4147-A177-3AD203B41FA5}">
                      <a16:colId xmlns:a16="http://schemas.microsoft.com/office/drawing/2014/main" val="293245255"/>
                    </a:ext>
                  </a:extLst>
                </a:gridCol>
              </a:tblGrid>
              <a:tr h="4978875">
                <a:tc>
                  <a:txBody>
                    <a:bodyPr/>
                    <a:lstStyle/>
                    <a:p>
                      <a:pPr fontAlgn="t"/>
                      <a:r>
                        <a:rPr lang="en-IN" sz="1700" b="1">
                          <a:solidFill>
                            <a:schemeClr val="tx1">
                              <a:lumMod val="85000"/>
                              <a:lumOff val="15000"/>
                            </a:schemeClr>
                          </a:solidFill>
                          <a:effectLst/>
                        </a:rPr>
                        <a:t>Service Definition</a:t>
                      </a:r>
                      <a:endParaRPr lang="en-IN" sz="1700">
                        <a:solidFill>
                          <a:schemeClr val="tx1">
                            <a:lumMod val="85000"/>
                            <a:lumOff val="15000"/>
                          </a:schemeClr>
                        </a:solidFill>
                        <a:effectLst/>
                      </a:endParaRPr>
                    </a:p>
                  </a:txBody>
                  <a:tcPr marL="242163" marR="145297" marT="145297" marB="145297">
                    <a:lnL w="12700" cmpd="sng">
                      <a:noFill/>
                      <a:prstDash val="solid"/>
                    </a:lnL>
                    <a:lnR w="38100" cap="flat" cmpd="sng" algn="ctr">
                      <a:solidFill>
                        <a:srgbClr val="FFFFFF"/>
                      </a:solidFill>
                      <a:prstDash val="solid"/>
                    </a:lnR>
                    <a:lnT w="12700" cmpd="sng">
                      <a:noFill/>
                      <a:prstDash val="solid"/>
                    </a:lnT>
                    <a:lnB w="12700" cmpd="sng">
                      <a:noFill/>
                      <a:prstDash val="solid"/>
                    </a:lnB>
                    <a:solidFill>
                      <a:srgbClr val="878E8B">
                        <a:alpha val="30196"/>
                      </a:srgbClr>
                    </a:solidFill>
                  </a:tcPr>
                </a:tc>
                <a:tc>
                  <a:txBody>
                    <a:bodyPr/>
                    <a:lstStyle/>
                    <a:p>
                      <a:pPr fontAlgn="t"/>
                      <a:r>
                        <a:rPr lang="en-US" sz="1700">
                          <a:solidFill>
                            <a:schemeClr val="tx1">
                              <a:lumMod val="85000"/>
                              <a:lumOff val="15000"/>
                            </a:schemeClr>
                          </a:solidFill>
                          <a:effectLst/>
                        </a:rPr>
                        <a:t>The service definition consists of a service, an endpoint, and the exchange pattern. For one-way services, you can additionally specify the runtime behavior.</a:t>
                      </a:r>
                    </a:p>
                    <a:p>
                      <a:pPr fontAlgn="t">
                        <a:buFont typeface="Arial" panose="020B0604020202020204" pitchFamily="34" charset="0"/>
                        <a:buChar char="•"/>
                      </a:pPr>
                      <a:r>
                        <a:rPr lang="en-US" sz="1700">
                          <a:solidFill>
                            <a:schemeClr val="tx1">
                              <a:lumMod val="85000"/>
                              <a:lumOff val="15000"/>
                            </a:schemeClr>
                          </a:solidFill>
                          <a:effectLst/>
                        </a:rPr>
                        <a:t>You can select the following options:</a:t>
                      </a:r>
                      <a:r>
                        <a:rPr lang="en-US" sz="1700" b="1">
                          <a:solidFill>
                            <a:schemeClr val="tx1">
                              <a:lumMod val="85000"/>
                              <a:lumOff val="15000"/>
                            </a:schemeClr>
                          </a:solidFill>
                          <a:effectLst/>
                        </a:rPr>
                        <a:t>Manual</a:t>
                      </a:r>
                      <a:r>
                        <a:rPr lang="en-US" sz="1700">
                          <a:solidFill>
                            <a:schemeClr val="tx1">
                              <a:lumMod val="85000"/>
                              <a:lumOff val="15000"/>
                            </a:schemeClr>
                          </a:solidFill>
                          <a:effectLst/>
                        </a:rPr>
                        <a:t>: Set this option to use the service definition provided by the system and define the message exchange pattern manually. The default service definition provides a generic message format.</a:t>
                      </a:r>
                    </a:p>
                    <a:p>
                      <a:pPr fontAlgn="t">
                        <a:buFont typeface="Arial" panose="020B0604020202020204" pitchFamily="34" charset="0"/>
                        <a:buChar char="•"/>
                      </a:pPr>
                      <a:r>
                        <a:rPr lang="en-US" sz="1700" b="1">
                          <a:solidFill>
                            <a:schemeClr val="tx1">
                              <a:lumMod val="85000"/>
                              <a:lumOff val="15000"/>
                            </a:schemeClr>
                          </a:solidFill>
                          <a:effectLst/>
                        </a:rPr>
                        <a:t>WSDL</a:t>
                      </a:r>
                      <a:r>
                        <a:rPr lang="en-US" sz="1700">
                          <a:solidFill>
                            <a:schemeClr val="tx1">
                              <a:lumMod val="85000"/>
                              <a:lumOff val="15000"/>
                            </a:schemeClr>
                          </a:solidFill>
                          <a:effectLst/>
                        </a:rPr>
                        <a:t>: Set this option to use a service definition from a WSDL provided in the adapter configuration. This will also include the message formats.</a:t>
                      </a:r>
                    </a:p>
                  </a:txBody>
                  <a:tcPr marL="242163" marR="145297" marT="145297" marB="145297">
                    <a:lnL w="38100" cap="flat" cmpd="sng" algn="ctr">
                      <a:solidFill>
                        <a:srgbClr val="FFFFFF"/>
                      </a:solidFill>
                      <a:prstDash val="solid"/>
                    </a:lnL>
                    <a:lnR w="12700" cmpd="sng">
                      <a:noFill/>
                      <a:prstDash val="solid"/>
                    </a:lnR>
                    <a:lnT w="12700" cmpd="sng">
                      <a:noFill/>
                      <a:prstDash val="solid"/>
                    </a:lnT>
                    <a:lnB w="12700" cmpd="sng">
                      <a:noFill/>
                      <a:prstDash val="solid"/>
                    </a:lnB>
                    <a:solidFill>
                      <a:srgbClr val="878E8B">
                        <a:alpha val="30196"/>
                      </a:srgbClr>
                    </a:solidFill>
                  </a:tcPr>
                </a:tc>
                <a:extLst>
                  <a:ext uri="{0D108BD9-81ED-4DB2-BD59-A6C34878D82A}">
                    <a16:rowId xmlns:a16="http://schemas.microsoft.com/office/drawing/2014/main" val="92665207"/>
                  </a:ext>
                </a:extLst>
              </a:tr>
            </a:tbl>
          </a:graphicData>
        </a:graphic>
      </p:graphicFrame>
    </p:spTree>
    <p:extLst>
      <p:ext uri="{BB962C8B-B14F-4D97-AF65-F5344CB8AC3E}">
        <p14:creationId xmlns:p14="http://schemas.microsoft.com/office/powerpoint/2010/main" val="3083323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7223-7A42-4E10-94D5-F05BF0619692}"/>
              </a:ext>
            </a:extLst>
          </p:cNvPr>
          <p:cNvSpPr>
            <a:spLocks noGrp="1"/>
          </p:cNvSpPr>
          <p:nvPr>
            <p:ph type="title"/>
          </p:nvPr>
        </p:nvSpPr>
        <p:spPr>
          <a:xfrm>
            <a:off x="643467" y="643467"/>
            <a:ext cx="3363973" cy="1728044"/>
          </a:xfrm>
          <a:noFill/>
          <a:ln>
            <a:solidFill>
              <a:schemeClr val="bg1"/>
            </a:solidFill>
          </a:ln>
        </p:spPr>
        <p:txBody>
          <a:bodyPr wrap="square">
            <a:normAutofit/>
          </a:bodyPr>
          <a:lstStyle/>
          <a:p>
            <a:endParaRPr lang="en-IN">
              <a:solidFill>
                <a:schemeClr val="bg1"/>
              </a:solidFill>
            </a:endParaRPr>
          </a:p>
        </p:txBody>
      </p:sp>
      <p:graphicFrame>
        <p:nvGraphicFramePr>
          <p:cNvPr id="7" name="Content Placeholder 3">
            <a:extLst>
              <a:ext uri="{FF2B5EF4-FFF2-40B4-BE49-F238E27FC236}">
                <a16:creationId xmlns:a16="http://schemas.microsoft.com/office/drawing/2014/main" id="{43F96E05-E472-4911-835A-16D0B379920A}"/>
              </a:ext>
            </a:extLst>
          </p:cNvPr>
          <p:cNvGraphicFramePr>
            <a:graphicFrameLocks/>
          </p:cNvGraphicFramePr>
          <p:nvPr/>
        </p:nvGraphicFramePr>
        <p:xfrm>
          <a:off x="5297763" y="2333590"/>
          <a:ext cx="6250771" cy="2029953"/>
        </p:xfrm>
        <a:graphic>
          <a:graphicData uri="http://schemas.openxmlformats.org/drawingml/2006/table">
            <a:tbl>
              <a:tblPr/>
              <a:tblGrid>
                <a:gridCol w="2128288">
                  <a:extLst>
                    <a:ext uri="{9D8B030D-6E8A-4147-A177-3AD203B41FA5}">
                      <a16:colId xmlns:a16="http://schemas.microsoft.com/office/drawing/2014/main" val="215550923"/>
                    </a:ext>
                  </a:extLst>
                </a:gridCol>
                <a:gridCol w="4122483">
                  <a:extLst>
                    <a:ext uri="{9D8B030D-6E8A-4147-A177-3AD203B41FA5}">
                      <a16:colId xmlns:a16="http://schemas.microsoft.com/office/drawing/2014/main" val="1982109345"/>
                    </a:ext>
                  </a:extLst>
                </a:gridCol>
              </a:tblGrid>
              <a:tr h="2029953">
                <a:tc>
                  <a:txBody>
                    <a:bodyPr/>
                    <a:lstStyle/>
                    <a:p>
                      <a:pPr fontAlgn="t"/>
                      <a:r>
                        <a:rPr lang="en-IN" sz="1900" b="1">
                          <a:effectLst/>
                        </a:rPr>
                        <a:t>Use WS-Addressing</a:t>
                      </a:r>
                      <a:endParaRPr lang="en-IN" sz="1900">
                        <a:effectLst/>
                      </a:endParaRPr>
                    </a:p>
                  </a:txBody>
                  <a:tcPr marL="123777" marR="123777" marT="61889" marB="6188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900">
                          <a:effectLst/>
                        </a:rPr>
                        <a:t>Select this option to accept addressing information from message information headers (provided by the sender) during runtime.</a:t>
                      </a:r>
                    </a:p>
                  </a:txBody>
                  <a:tcPr marL="123777" marR="123777" marT="61889" marB="6188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88958037"/>
                  </a:ext>
                </a:extLst>
              </a:tr>
            </a:tbl>
          </a:graphicData>
        </a:graphic>
      </p:graphicFrame>
      <p:sp>
        <p:nvSpPr>
          <p:cNvPr id="8" name="Content Placeholder 7">
            <a:extLst>
              <a:ext uri="{FF2B5EF4-FFF2-40B4-BE49-F238E27FC236}">
                <a16:creationId xmlns:a16="http://schemas.microsoft.com/office/drawing/2014/main" id="{17B93D84-6A04-4DCD-A3B4-B7FD7DA0F12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10192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8DA3-F060-4E58-8087-B3E646EF219A}"/>
              </a:ext>
            </a:extLst>
          </p:cNvPr>
          <p:cNvSpPr>
            <a:spLocks noGrp="1"/>
          </p:cNvSpPr>
          <p:nvPr>
            <p:ph type="title"/>
          </p:nvPr>
        </p:nvSpPr>
        <p:spPr/>
        <p:txBody>
          <a:bodyPr/>
          <a:lstStyle/>
          <a:p>
            <a:endParaRPr lang="en-IN"/>
          </a:p>
        </p:txBody>
      </p:sp>
      <p:graphicFrame>
        <p:nvGraphicFramePr>
          <p:cNvPr id="4" name="Content Placeholder 4">
            <a:extLst>
              <a:ext uri="{FF2B5EF4-FFF2-40B4-BE49-F238E27FC236}">
                <a16:creationId xmlns:a16="http://schemas.microsoft.com/office/drawing/2014/main" id="{D0102D57-9AA3-44A2-8FE1-E963B552B33D}"/>
              </a:ext>
            </a:extLst>
          </p:cNvPr>
          <p:cNvGraphicFramePr>
            <a:graphicFrameLocks noGrp="1"/>
          </p:cNvGraphicFramePr>
          <p:nvPr>
            <p:ph idx="1"/>
          </p:nvPr>
        </p:nvGraphicFramePr>
        <p:xfrm>
          <a:off x="2231136" y="2153412"/>
          <a:ext cx="6250771" cy="4564088"/>
        </p:xfrm>
        <a:graphic>
          <a:graphicData uri="http://schemas.openxmlformats.org/drawingml/2006/table">
            <a:tbl>
              <a:tblPr/>
              <a:tblGrid>
                <a:gridCol w="3125385">
                  <a:extLst>
                    <a:ext uri="{9D8B030D-6E8A-4147-A177-3AD203B41FA5}">
                      <a16:colId xmlns:a16="http://schemas.microsoft.com/office/drawing/2014/main" val="4158174998"/>
                    </a:ext>
                  </a:extLst>
                </a:gridCol>
                <a:gridCol w="3125385">
                  <a:extLst>
                    <a:ext uri="{9D8B030D-6E8A-4147-A177-3AD203B41FA5}">
                      <a16:colId xmlns:a16="http://schemas.microsoft.com/office/drawing/2014/main" val="4089360417"/>
                    </a:ext>
                  </a:extLst>
                </a:gridCol>
              </a:tblGrid>
              <a:tr h="4564088">
                <a:tc>
                  <a:txBody>
                    <a:bodyPr/>
                    <a:lstStyle/>
                    <a:p>
                      <a:pPr fontAlgn="t"/>
                      <a:r>
                        <a:rPr lang="en-US" sz="1800" b="0" i="0" kern="1200" dirty="0">
                          <a:solidFill>
                            <a:schemeClr val="tx1"/>
                          </a:solidFill>
                          <a:effectLst/>
                          <a:latin typeface="+mn-lt"/>
                          <a:ea typeface="+mn-ea"/>
                          <a:cs typeface="+mn-cs"/>
                        </a:rPr>
                        <a:t>Message Exchange Pattern</a:t>
                      </a:r>
                    </a:p>
                    <a:p>
                      <a:pPr fontAlgn="t"/>
                      <a:r>
                        <a:rPr lang="en-US" sz="1800" b="0" i="0" kern="1200" dirty="0">
                          <a:solidFill>
                            <a:schemeClr val="tx1"/>
                          </a:solidFill>
                          <a:effectLst/>
                          <a:latin typeface="+mn-lt"/>
                          <a:ea typeface="+mn-ea"/>
                          <a:cs typeface="+mn-cs"/>
                        </a:rPr>
                        <a:t>(only if Service Definition: Manual is selected)</a:t>
                      </a:r>
                    </a:p>
                  </a:txBody>
                  <a:tcPr marL="53048" marR="53048" marT="26524" marB="2652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buFont typeface="Arial" panose="020B0604020202020204" pitchFamily="34" charset="0"/>
                        <a:buChar char="•"/>
                      </a:pPr>
                      <a:r>
                        <a:rPr lang="en-US" sz="1800" b="0" i="0" kern="1200" dirty="0">
                          <a:solidFill>
                            <a:schemeClr val="tx1"/>
                          </a:solidFill>
                          <a:effectLst/>
                          <a:latin typeface="+mn-lt"/>
                          <a:ea typeface="+mn-ea"/>
                          <a:cs typeface="+mn-cs"/>
                        </a:rPr>
                        <a:t>Specifies the kind of messages that are processed by the </a:t>
                      </a:r>
                      <a:r>
                        <a:rPr lang="en-US" sz="1800" b="0" i="0" kern="1200" dirty="0" err="1">
                          <a:solidFill>
                            <a:schemeClr val="tx1"/>
                          </a:solidFill>
                          <a:effectLst/>
                          <a:latin typeface="+mn-lt"/>
                          <a:ea typeface="+mn-ea"/>
                          <a:cs typeface="+mn-cs"/>
                        </a:rPr>
                        <a:t>adapter.Request</a:t>
                      </a:r>
                      <a:r>
                        <a:rPr lang="en-US" sz="1800" b="0" i="0" kern="1200" dirty="0">
                          <a:solidFill>
                            <a:schemeClr val="tx1"/>
                          </a:solidFill>
                          <a:effectLst/>
                          <a:latin typeface="+mn-lt"/>
                          <a:ea typeface="+mn-ea"/>
                          <a:cs typeface="+mn-cs"/>
                        </a:rPr>
                        <a:t>-Reply: When selected, the adapter processes both request and response (synchronous message exchange)</a:t>
                      </a:r>
                    </a:p>
                    <a:p>
                      <a:r>
                        <a:rPr lang="en-US" sz="1800" b="0" i="0" kern="1200" dirty="0">
                          <a:solidFill>
                            <a:schemeClr val="tx1"/>
                          </a:solidFill>
                          <a:effectLst/>
                          <a:latin typeface="+mn-lt"/>
                          <a:ea typeface="+mn-ea"/>
                          <a:cs typeface="+mn-cs"/>
                        </a:rPr>
                        <a:t>One-Way</a:t>
                      </a:r>
                    </a:p>
                    <a:p>
                      <a:r>
                        <a:rPr lang="en-US" sz="1800" b="0" i="0" kern="1200" dirty="0">
                          <a:solidFill>
                            <a:schemeClr val="tx1"/>
                          </a:solidFill>
                          <a:effectLst/>
                          <a:latin typeface="+mn-lt"/>
                          <a:ea typeface="+mn-ea"/>
                          <a:cs typeface="+mn-cs"/>
                        </a:rPr>
                        <a:t>When selected, the message is processed asynchronously. Use this option if in your scenario the sender just needs to initiate the request without being interested in getting to know if the request is processed successfully.</a:t>
                      </a:r>
                    </a:p>
                    <a:p>
                      <a:pPr fontAlgn="t">
                        <a:buFont typeface="Arial" panose="020B0604020202020204" pitchFamily="34" charset="0"/>
                        <a:buChar char="•"/>
                      </a:pPr>
                      <a:r>
                        <a:rPr lang="en-US" sz="800" dirty="0">
                          <a:effectLst/>
                        </a:rPr>
                        <a:t>.</a:t>
                      </a:r>
                    </a:p>
                  </a:txBody>
                  <a:tcPr marL="53048" marR="53048" marT="26524" marB="2652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89469954"/>
                  </a:ext>
                </a:extLst>
              </a:tr>
            </a:tbl>
          </a:graphicData>
        </a:graphic>
      </p:graphicFrame>
    </p:spTree>
    <p:extLst>
      <p:ext uri="{BB962C8B-B14F-4D97-AF65-F5344CB8AC3E}">
        <p14:creationId xmlns:p14="http://schemas.microsoft.com/office/powerpoint/2010/main" val="278711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89B16-E6A3-4CD5-B54A-3DB8C0683C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6B6A8C-39FC-4982-85A7-3045B1F25A77}"/>
              </a:ext>
            </a:extLst>
          </p:cNvPr>
          <p:cNvSpPr>
            <a:spLocks noGrp="1"/>
          </p:cNvSpPr>
          <p:nvPr>
            <p:ph idx="1"/>
          </p:nvPr>
        </p:nvSpPr>
        <p:spPr/>
        <p:txBody>
          <a:bodyPr/>
          <a:lstStyle/>
          <a:p>
            <a:pPr algn="l"/>
            <a:r>
              <a:rPr lang="en-US" b="0" i="0" dirty="0">
                <a:solidFill>
                  <a:srgbClr val="333333"/>
                </a:solidFill>
                <a:effectLst/>
                <a:latin typeface="72"/>
              </a:rPr>
              <a:t>To select the WSDL from a source, you've the following options:</a:t>
            </a:r>
          </a:p>
          <a:p>
            <a:pPr algn="l">
              <a:buFont typeface="Arial" panose="020B0604020202020204" pitchFamily="34" charset="0"/>
              <a:buChar char="•"/>
            </a:pPr>
            <a:r>
              <a:rPr lang="en-US" b="0" i="0" dirty="0">
                <a:solidFill>
                  <a:srgbClr val="333333"/>
                </a:solidFill>
                <a:effectLst/>
                <a:latin typeface="72"/>
              </a:rPr>
              <a:t>Select a WSDL from your file system.</a:t>
            </a:r>
          </a:p>
          <a:p>
            <a:pPr algn="l">
              <a:buFont typeface="Arial" panose="020B0604020202020204" pitchFamily="34" charset="0"/>
              <a:buChar char="•"/>
            </a:pPr>
            <a:r>
              <a:rPr lang="en-US" b="0" i="0" dirty="0">
                <a:solidFill>
                  <a:srgbClr val="333333"/>
                </a:solidFill>
                <a:effectLst/>
                <a:latin typeface="72"/>
              </a:rPr>
              <a:t>Select a WSDL from your integration flow resources</a:t>
            </a:r>
          </a:p>
          <a:p>
            <a:endParaRPr lang="en-IN" dirty="0"/>
          </a:p>
        </p:txBody>
      </p:sp>
    </p:spTree>
    <p:extLst>
      <p:ext uri="{BB962C8B-B14F-4D97-AF65-F5344CB8AC3E}">
        <p14:creationId xmlns:p14="http://schemas.microsoft.com/office/powerpoint/2010/main" val="1921327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3AB62-C698-491A-8693-83CDAF2ECC4D}"/>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EB76A50C-E82B-46CB-ACB6-64D81B9AC7AC}"/>
              </a:ext>
            </a:extLst>
          </p:cNvPr>
          <p:cNvGraphicFramePr>
            <a:graphicFrameLocks noGrp="1"/>
          </p:cNvGraphicFramePr>
          <p:nvPr>
            <p:ph idx="1"/>
          </p:nvPr>
        </p:nvGraphicFramePr>
        <p:xfrm>
          <a:off x="2230967" y="3106843"/>
          <a:ext cx="7730067" cy="2164080"/>
        </p:xfrm>
        <a:graphic>
          <a:graphicData uri="http://schemas.openxmlformats.org/drawingml/2006/table">
            <a:tbl>
              <a:tblPr/>
              <a:tblGrid>
                <a:gridCol w="3865033">
                  <a:extLst>
                    <a:ext uri="{9D8B030D-6E8A-4147-A177-3AD203B41FA5}">
                      <a16:colId xmlns:a16="http://schemas.microsoft.com/office/drawing/2014/main" val="3201395058"/>
                    </a:ext>
                  </a:extLst>
                </a:gridCol>
                <a:gridCol w="3865033">
                  <a:extLst>
                    <a:ext uri="{9D8B030D-6E8A-4147-A177-3AD203B41FA5}">
                      <a16:colId xmlns:a16="http://schemas.microsoft.com/office/drawing/2014/main" val="3570067211"/>
                    </a:ext>
                  </a:extLst>
                </a:gridCol>
              </a:tblGrid>
              <a:tr h="1219200">
                <a:tc>
                  <a:txBody>
                    <a:bodyPr/>
                    <a:lstStyle/>
                    <a:p>
                      <a:pPr fontAlgn="t"/>
                      <a:r>
                        <a:rPr lang="en-US" sz="2400" b="1">
                          <a:effectLst/>
                        </a:rPr>
                        <a:t>Service</a:t>
                      </a:r>
                      <a:r>
                        <a:rPr lang="en-US" sz="2400">
                          <a:effectLst/>
                        </a:rPr>
                        <a:t>(only if as </a:t>
                      </a:r>
                      <a:r>
                        <a:rPr lang="en-US" sz="2400" b="1">
                          <a:effectLst/>
                        </a:rPr>
                        <a:t>Service Definition</a:t>
                      </a:r>
                      <a:r>
                        <a:rPr lang="en-US" sz="2400">
                          <a:effectLst/>
                        </a:rPr>
                        <a:t> the option </a:t>
                      </a:r>
                      <a:r>
                        <a:rPr lang="en-US" sz="2400" b="1">
                          <a:effectLst/>
                        </a:rPr>
                        <a:t>WSDL</a:t>
                      </a:r>
                      <a:r>
                        <a:rPr lang="en-US" sz="2400">
                          <a:effectLst/>
                        </a:rPr>
                        <a:t> is selected)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a:effectLst/>
                        </a:rPr>
                        <a:t>Name of the selected service contained in the referenced WSDL.</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47524141"/>
                  </a:ext>
                </a:extLst>
              </a:tr>
              <a:tr h="1950720">
                <a:tc>
                  <a:txBody>
                    <a:bodyPr/>
                    <a:lstStyle/>
                    <a:p>
                      <a:pPr fontAlgn="t"/>
                      <a:r>
                        <a:rPr lang="en-US" sz="2400" b="1">
                          <a:effectLst/>
                        </a:rPr>
                        <a:t>Endpoint</a:t>
                      </a:r>
                      <a:endParaRPr lang="en-US" sz="2400">
                        <a:effectLst/>
                      </a:endParaRPr>
                    </a:p>
                    <a:p>
                      <a:pPr fontAlgn="t"/>
                      <a:r>
                        <a:rPr lang="en-US" sz="2400">
                          <a:effectLst/>
                        </a:rPr>
                        <a:t>(only if as </a:t>
                      </a:r>
                      <a:r>
                        <a:rPr lang="en-US" sz="2400" b="1">
                          <a:effectLst/>
                        </a:rPr>
                        <a:t>Service Definition</a:t>
                      </a:r>
                      <a:r>
                        <a:rPr lang="en-US" sz="2400">
                          <a:effectLst/>
                        </a:rPr>
                        <a:t> the option </a:t>
                      </a:r>
                      <a:r>
                        <a:rPr lang="en-US" sz="2400" b="1">
                          <a:effectLst/>
                        </a:rPr>
                        <a:t>WSDL</a:t>
                      </a:r>
                      <a:r>
                        <a:rPr lang="en-US" sz="2400">
                          <a:effectLst/>
                        </a:rPr>
                        <a:t> is selected)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Name of the selected endpoint of  a selected service (that you provide in the Service Name field) contained in the reference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27580058"/>
                  </a:ext>
                </a:extLst>
              </a:tr>
            </a:tbl>
          </a:graphicData>
        </a:graphic>
      </p:graphicFrame>
    </p:spTree>
    <p:extLst>
      <p:ext uri="{BB962C8B-B14F-4D97-AF65-F5344CB8AC3E}">
        <p14:creationId xmlns:p14="http://schemas.microsoft.com/office/powerpoint/2010/main" val="4061290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A57F-49D2-434F-8D4C-8B5F7C657384}"/>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2C4523FF-ACFE-4AC9-AA5B-5118EE407C49}"/>
              </a:ext>
            </a:extLst>
          </p:cNvPr>
          <p:cNvGraphicFramePr>
            <a:graphicFrameLocks noGrp="1"/>
          </p:cNvGraphicFramePr>
          <p:nvPr>
            <p:ph idx="1"/>
          </p:nvPr>
        </p:nvGraphicFramePr>
        <p:xfrm>
          <a:off x="2230967" y="3030643"/>
          <a:ext cx="7730067" cy="2316480"/>
        </p:xfrm>
        <a:graphic>
          <a:graphicData uri="http://schemas.openxmlformats.org/drawingml/2006/table">
            <a:tbl>
              <a:tblPr/>
              <a:tblGrid>
                <a:gridCol w="3865033">
                  <a:extLst>
                    <a:ext uri="{9D8B030D-6E8A-4147-A177-3AD203B41FA5}">
                      <a16:colId xmlns:a16="http://schemas.microsoft.com/office/drawing/2014/main" val="237510700"/>
                    </a:ext>
                  </a:extLst>
                </a:gridCol>
                <a:gridCol w="3865033">
                  <a:extLst>
                    <a:ext uri="{9D8B030D-6E8A-4147-A177-3AD203B41FA5}">
                      <a16:colId xmlns:a16="http://schemas.microsoft.com/office/drawing/2014/main" val="3749168084"/>
                    </a:ext>
                  </a:extLst>
                </a:gridCol>
              </a:tblGrid>
              <a:tr h="3779520">
                <a:tc>
                  <a:txBody>
                    <a:bodyPr/>
                    <a:lstStyle/>
                    <a:p>
                      <a:pPr fontAlgn="t"/>
                      <a:r>
                        <a:rPr lang="en-US" sz="2400" b="1">
                          <a:effectLst/>
                        </a:rPr>
                        <a:t>Processing Settings</a:t>
                      </a:r>
                      <a:endParaRPr lang="en-US" sz="2400">
                        <a:effectLst/>
                      </a:endParaRPr>
                    </a:p>
                    <a:p>
                      <a:pPr fontAlgn="t"/>
                      <a:r>
                        <a:rPr lang="en-US" sz="2400">
                          <a:effectLst/>
                        </a:rPr>
                        <a:t>(only relevant for the one-way exchange pattern)</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buFont typeface="Arial" panose="020B0604020202020204" pitchFamily="34" charset="0"/>
                        <a:buChar char="•"/>
                      </a:pPr>
                      <a:r>
                        <a:rPr lang="en-US" sz="2400" b="1" dirty="0">
                          <a:effectLst/>
                        </a:rPr>
                        <a:t>WS Standard</a:t>
                      </a:r>
                      <a:r>
                        <a:rPr lang="en-US" sz="2400" dirty="0">
                          <a:effectLst/>
                        </a:rPr>
                        <a:t>: Message is executed with WS standard processing mechanism. Errors aren't returned to the consumer.</a:t>
                      </a:r>
                    </a:p>
                    <a:p>
                      <a:pPr fontAlgn="t">
                        <a:buFont typeface="Arial" panose="020B0604020202020204" pitchFamily="34" charset="0"/>
                        <a:buChar char="•"/>
                      </a:pPr>
                      <a:r>
                        <a:rPr lang="en-US" sz="2400" b="1" dirty="0">
                          <a:effectLst/>
                        </a:rPr>
                        <a:t>Robust</a:t>
                      </a:r>
                      <a:r>
                        <a:rPr lang="en-US" sz="2400" dirty="0">
                          <a:effectLst/>
                        </a:rPr>
                        <a:t>: WSDL provider invokes service synchronously and the processing errors are returned to the consumer.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77291337"/>
                  </a:ext>
                </a:extLst>
              </a:tr>
            </a:tbl>
          </a:graphicData>
        </a:graphic>
      </p:graphicFrame>
    </p:spTree>
    <p:extLst>
      <p:ext uri="{BB962C8B-B14F-4D97-AF65-F5344CB8AC3E}">
        <p14:creationId xmlns:p14="http://schemas.microsoft.com/office/powerpoint/2010/main" val="2657420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BDD8-1ABF-4F32-A934-4EC7467BA869}"/>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F9A9E8B7-E240-470F-AD63-4410BAD64968}"/>
              </a:ext>
            </a:extLst>
          </p:cNvPr>
          <p:cNvGraphicFramePr>
            <a:graphicFrameLocks noGrp="1"/>
          </p:cNvGraphicFramePr>
          <p:nvPr>
            <p:ph idx="1"/>
          </p:nvPr>
        </p:nvGraphicFramePr>
        <p:xfrm>
          <a:off x="2230967" y="3853603"/>
          <a:ext cx="7730067" cy="7528560"/>
        </p:xfrm>
        <a:graphic>
          <a:graphicData uri="http://schemas.openxmlformats.org/drawingml/2006/table">
            <a:tbl>
              <a:tblPr/>
              <a:tblGrid>
                <a:gridCol w="3865033">
                  <a:extLst>
                    <a:ext uri="{9D8B030D-6E8A-4147-A177-3AD203B41FA5}">
                      <a16:colId xmlns:a16="http://schemas.microsoft.com/office/drawing/2014/main" val="3509424874"/>
                    </a:ext>
                  </a:extLst>
                </a:gridCol>
                <a:gridCol w="3865033">
                  <a:extLst>
                    <a:ext uri="{9D8B030D-6E8A-4147-A177-3AD203B41FA5}">
                      <a16:colId xmlns:a16="http://schemas.microsoft.com/office/drawing/2014/main" val="2501097565"/>
                    </a:ext>
                  </a:extLst>
                </a:gridCol>
              </a:tblGrid>
              <a:tr h="7802880">
                <a:tc>
                  <a:txBody>
                    <a:bodyPr/>
                    <a:lstStyle/>
                    <a:p>
                      <a:pPr fontAlgn="t"/>
                      <a:r>
                        <a:rPr lang="en-IN" sz="2400" b="1">
                          <a:effectLst/>
                        </a:rPr>
                        <a:t>Authorization</a:t>
                      </a:r>
                      <a:endParaRPr lang="en-IN" sz="240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Specifies the authorization option for the sender.</a:t>
                      </a:r>
                    </a:p>
                    <a:p>
                      <a:r>
                        <a:rPr lang="en-US" sz="1800" b="1" i="0" kern="1200" dirty="0">
                          <a:solidFill>
                            <a:schemeClr val="tx1"/>
                          </a:solidFill>
                          <a:effectLst/>
                          <a:latin typeface="+mn-lt"/>
                          <a:ea typeface="+mn-ea"/>
                          <a:cs typeface="+mn-cs"/>
                        </a:rPr>
                        <a:t>Client Certificate</a:t>
                      </a:r>
                      <a:r>
                        <a:rPr lang="en-US" sz="1800" b="0" i="0" kern="1200" dirty="0">
                          <a:solidFill>
                            <a:schemeClr val="tx1"/>
                          </a:solidFill>
                          <a:effectLst/>
                          <a:latin typeface="+mn-lt"/>
                          <a:ea typeface="+mn-ea"/>
                          <a:cs typeface="+mn-cs"/>
                        </a:rPr>
                        <a:t>: Sender authorization is checked on the tenant by evaluating the subject/issuer distinguished name (DN) of the certificate (sent together with the inbound request). You can use this option together with the following authentication option: </a:t>
                      </a:r>
                      <a:r>
                        <a:rPr lang="en-US" sz="1800" b="0" i="1" kern="1200" dirty="0">
                          <a:solidFill>
                            <a:schemeClr val="tx1"/>
                          </a:solidFill>
                          <a:effectLst/>
                          <a:latin typeface="+mn-lt"/>
                          <a:ea typeface="+mn-ea"/>
                          <a:cs typeface="+mn-cs"/>
                        </a:rPr>
                        <a:t>Client-certificate authentication (without certificate-to-user mapping)</a:t>
                      </a:r>
                      <a:r>
                        <a:rPr lang="en-US" sz="1800" b="0" i="0" kern="1200" dirty="0">
                          <a:solidFill>
                            <a:schemeClr val="tx1"/>
                          </a:solidFill>
                          <a:effectLst/>
                          <a:latin typeface="+mn-lt"/>
                          <a:ea typeface="+mn-ea"/>
                          <a:cs typeface="+mn-cs"/>
                        </a:rPr>
                        <a:t>.</a:t>
                      </a:r>
                    </a:p>
                    <a:p>
                      <a:r>
                        <a:rPr lang="en-US" sz="1800" b="1" i="0" kern="1200" dirty="0">
                          <a:solidFill>
                            <a:schemeClr val="tx1"/>
                          </a:solidFill>
                          <a:effectLst/>
                          <a:latin typeface="+mn-lt"/>
                          <a:ea typeface="+mn-ea"/>
                          <a:cs typeface="+mn-cs"/>
                        </a:rPr>
                        <a:t>User Role</a:t>
                      </a:r>
                      <a:r>
                        <a:rPr lang="en-US" sz="1800" b="0" i="0" kern="1200" dirty="0">
                          <a:solidFill>
                            <a:schemeClr val="tx1"/>
                          </a:solidFill>
                          <a:effectLst/>
                          <a:latin typeface="+mn-lt"/>
                          <a:ea typeface="+mn-ea"/>
                          <a:cs typeface="+mn-cs"/>
                        </a:rPr>
                        <a:t>: Sender authorization is checked based on roles defined on the tenant for the user associated with the inbound request. You can use this option together with the following authentication options:</a:t>
                      </a:r>
                    </a:p>
                    <a:p>
                      <a:pPr lvl="1"/>
                      <a:r>
                        <a:rPr lang="en-US" sz="1800" b="0" i="1" kern="1200" dirty="0">
                          <a:solidFill>
                            <a:schemeClr val="tx1"/>
                          </a:solidFill>
                          <a:effectLst/>
                          <a:latin typeface="+mn-lt"/>
                          <a:ea typeface="+mn-ea"/>
                          <a:cs typeface="+mn-cs"/>
                        </a:rPr>
                        <a:t>Basic authentication</a:t>
                      </a:r>
                      <a:r>
                        <a:rPr lang="en-US" sz="1800" b="0" i="0" kern="1200" dirty="0">
                          <a:solidFill>
                            <a:schemeClr val="tx1"/>
                          </a:solidFill>
                          <a:effectLst/>
                          <a:latin typeface="+mn-lt"/>
                          <a:ea typeface="+mn-ea"/>
                          <a:cs typeface="+mn-cs"/>
                        </a:rPr>
                        <a:t> (using the credentials of the user)</a:t>
                      </a:r>
                    </a:p>
                    <a:p>
                      <a:pPr lvl="1"/>
                      <a:r>
                        <a:rPr lang="en-US" sz="1800" b="0" i="0" kern="1200" dirty="0">
                          <a:solidFill>
                            <a:schemeClr val="tx1"/>
                          </a:solidFill>
                          <a:effectLst/>
                          <a:latin typeface="+mn-lt"/>
                          <a:ea typeface="+mn-ea"/>
                          <a:cs typeface="+mn-cs"/>
                        </a:rPr>
                        <a:t>The authorizations for the user are checked based on user-to-role assignments defined on the tenant.</a:t>
                      </a:r>
                    </a:p>
                    <a:p>
                      <a:pPr lvl="1"/>
                      <a:r>
                        <a:rPr lang="en-US" sz="1800" b="0" i="1" kern="1200" dirty="0">
                          <a:solidFill>
                            <a:schemeClr val="tx1"/>
                          </a:solidFill>
                          <a:effectLst/>
                          <a:latin typeface="+mn-lt"/>
                          <a:ea typeface="+mn-ea"/>
                          <a:cs typeface="+mn-cs"/>
                        </a:rPr>
                        <a:t>Client-certificate authentication and certificate-to-user mapping</a:t>
                      </a:r>
                      <a:endParaRPr lang="en-US" sz="1800" b="0" i="0" kern="1200" dirty="0">
                        <a:solidFill>
                          <a:schemeClr val="tx1"/>
                        </a:solidFill>
                        <a:effectLst/>
                        <a:latin typeface="+mn-lt"/>
                        <a:ea typeface="+mn-ea"/>
                        <a:cs typeface="+mn-cs"/>
                      </a:endParaRPr>
                    </a:p>
                    <a:p>
                      <a:pPr fontAlgn="t"/>
                      <a:endParaRPr lang="en-US"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19207452"/>
                  </a:ext>
                </a:extLst>
              </a:tr>
            </a:tbl>
          </a:graphicData>
        </a:graphic>
      </p:graphicFrame>
    </p:spTree>
    <p:extLst>
      <p:ext uri="{BB962C8B-B14F-4D97-AF65-F5344CB8AC3E}">
        <p14:creationId xmlns:p14="http://schemas.microsoft.com/office/powerpoint/2010/main" val="2926653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40580-EEA4-49B8-BBA2-2E8D35F64267}"/>
              </a:ext>
            </a:extLst>
          </p:cNvPr>
          <p:cNvSpPr>
            <a:spLocks noGrp="1"/>
          </p:cNvSpPr>
          <p:nvPr>
            <p:ph type="title"/>
          </p:nvPr>
        </p:nvSpPr>
        <p:spPr/>
        <p:txBody>
          <a:bodyPr>
            <a:normAutofit fontScale="90000"/>
          </a:bodyPr>
          <a:lstStyle/>
          <a:p>
            <a:r>
              <a:rPr lang="en-IN" b="0" i="0" dirty="0">
                <a:solidFill>
                  <a:srgbClr val="333333"/>
                </a:solidFill>
                <a:effectLst/>
                <a:latin typeface="72"/>
              </a:rPr>
              <a:t>SOAP Sender Adapter: Example Integration Flow</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BDE3DBC3-8B26-43F0-BDA6-D7BB1CC467FA}"/>
              </a:ext>
            </a:extLst>
          </p:cNvPr>
          <p:cNvSpPr>
            <a:spLocks noGrp="1"/>
          </p:cNvSpPr>
          <p:nvPr>
            <p:ph idx="1"/>
          </p:nvPr>
        </p:nvSpPr>
        <p:spPr/>
        <p:txBody>
          <a:bodyPr/>
          <a:lstStyle/>
          <a:p>
            <a:pPr algn="l"/>
            <a:r>
              <a:rPr lang="en-US" b="0" i="0" dirty="0">
                <a:solidFill>
                  <a:srgbClr val="333333"/>
                </a:solidFill>
                <a:effectLst/>
                <a:latin typeface="72"/>
              </a:rPr>
              <a:t>You can easily modify the integration flow described in the Getting Started section by adding a SOAP client as sender.</a:t>
            </a:r>
          </a:p>
          <a:p>
            <a:pPr algn="l"/>
            <a:r>
              <a:rPr lang="en-US" b="0" i="0" dirty="0">
                <a:solidFill>
                  <a:srgbClr val="333333"/>
                </a:solidFill>
                <a:effectLst/>
                <a:latin typeface="72"/>
              </a:rPr>
              <a:t>The figure shows the integration flow model that you get as a result of this exercise.</a:t>
            </a:r>
          </a:p>
          <a:p>
            <a:endParaRPr lang="en-IN" dirty="0"/>
          </a:p>
        </p:txBody>
      </p:sp>
    </p:spTree>
    <p:extLst>
      <p:ext uri="{BB962C8B-B14F-4D97-AF65-F5344CB8AC3E}">
        <p14:creationId xmlns:p14="http://schemas.microsoft.com/office/powerpoint/2010/main" val="475731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FD78-B4BA-4CCF-B640-2CC3051D3E43}"/>
              </a:ext>
            </a:extLst>
          </p:cNvPr>
          <p:cNvSpPr>
            <a:spLocks noGrp="1"/>
          </p:cNvSpPr>
          <p:nvPr>
            <p:ph type="title"/>
          </p:nvPr>
        </p:nvSpPr>
        <p:spPr/>
        <p:txBody>
          <a:bodyPr/>
          <a:lstStyle/>
          <a:p>
            <a:endParaRPr lang="en-IN"/>
          </a:p>
        </p:txBody>
      </p:sp>
      <p:pic>
        <p:nvPicPr>
          <p:cNvPr id="12290" name="Picture 2">
            <a:extLst>
              <a:ext uri="{FF2B5EF4-FFF2-40B4-BE49-F238E27FC236}">
                <a16:creationId xmlns:a16="http://schemas.microsoft.com/office/drawing/2014/main" id="{4E25F4BA-C037-4CB4-A227-A54BDE8DAA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0967" y="2955868"/>
            <a:ext cx="7730067" cy="246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672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9"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
        <p:nvSpPr>
          <p:cNvPr id="6" name="Rectangle 5"/>
          <p:cNvSpPr/>
          <p:nvPr/>
        </p:nvSpPr>
        <p:spPr>
          <a:xfrm>
            <a:off x="1589"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ko-KR" altLang="en-US">
              <a:solidFill>
                <a:srgbClr val="FFFFFF"/>
              </a:solidFill>
              <a:latin typeface="Arial" panose="020B0604020202020204"/>
              <a:ea typeface="굴림" panose="020B0600000101010101" pitchFamily="34" charset="-127"/>
            </a:endParaRPr>
          </a:p>
        </p:txBody>
      </p:sp>
      <p:sp>
        <p:nvSpPr>
          <p:cNvPr id="7" name="Rectangle 6"/>
          <p:cNvSpPr/>
          <p:nvPr/>
        </p:nvSpPr>
        <p:spPr>
          <a:xfrm>
            <a:off x="1589" y="3362965"/>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ko-KR" altLang="en-US">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6" y="3436582"/>
            <a:ext cx="4508571" cy="646331"/>
          </a:xfrm>
          <a:prstGeom prst="rect">
            <a:avLst/>
          </a:prstGeom>
          <a:noFill/>
          <a:ln>
            <a:noFill/>
          </a:ln>
        </p:spPr>
        <p:txBody>
          <a:bodyPr wrap="square" rtlCol="0">
            <a:spAutoFit/>
          </a:bodyPr>
          <a:lstStyle/>
          <a:p>
            <a:pPr algn="ctr" defTabSz="914194">
              <a:defRPr/>
            </a:pPr>
            <a:r>
              <a:rPr lang="en-IN" sz="3600"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300" spc="151"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6" y="4060017"/>
            <a:ext cx="11307731" cy="1200329"/>
          </a:xfrm>
          <a:prstGeom prst="rect">
            <a:avLst/>
          </a:prstGeom>
          <a:noFill/>
          <a:ln>
            <a:noFill/>
          </a:ln>
        </p:spPr>
        <p:txBody>
          <a:bodyPr wrap="square" rtlCol="0">
            <a:spAutoFit/>
          </a:bodyPr>
          <a:lstStyle/>
          <a:p>
            <a:pPr algn="ctr" defTabSz="914194">
              <a:defRPr/>
            </a:pPr>
            <a:r>
              <a:rPr lang="en-IN" sz="2400"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6" y="3190420"/>
            <a:ext cx="1173623"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504D-A0F8-4EA7-9C84-77CCBF17F9F0}"/>
              </a:ext>
            </a:extLst>
          </p:cNvPr>
          <p:cNvSpPr>
            <a:spLocks noGrp="1"/>
          </p:cNvSpPr>
          <p:nvPr>
            <p:ph type="title"/>
          </p:nvPr>
        </p:nvSpPr>
        <p:spPr>
          <a:xfrm>
            <a:off x="2231136" y="467417"/>
            <a:ext cx="7729728" cy="1188720"/>
          </a:xfrm>
          <a:solidFill>
            <a:srgbClr val="FFFFFF"/>
          </a:solidFill>
        </p:spPr>
        <p:txBody>
          <a:bodyPr>
            <a:normAutofit/>
          </a:bodyPr>
          <a:lstStyle/>
          <a:p>
            <a:endParaRPr lang="en-IN"/>
          </a:p>
        </p:txBody>
      </p:sp>
      <p:sp>
        <p:nvSpPr>
          <p:cNvPr id="4" name="Rectangle 1">
            <a:extLst>
              <a:ext uri="{FF2B5EF4-FFF2-40B4-BE49-F238E27FC236}">
                <a16:creationId xmlns:a16="http://schemas.microsoft.com/office/drawing/2014/main" id="{248698F4-0F81-43E6-A84C-F51F8261AD0C}"/>
              </a:ext>
            </a:extLst>
          </p:cNvPr>
          <p:cNvSpPr>
            <a:spLocks noGrp="1" noChangeArrowheads="1"/>
          </p:cNvSpPr>
          <p:nvPr>
            <p:ph idx="1"/>
          </p:nvPr>
        </p:nvSpPr>
        <p:spPr bwMode="auto">
          <a:xfrm>
            <a:off x="1706061" y="2291261"/>
            <a:ext cx="8779512" cy="28792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21920" tIns="264500" rIns="121920" bIns="26450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defTabSz="1219170">
              <a:spcAft>
                <a:spcPts val="800"/>
              </a:spcAft>
              <a:buNone/>
            </a:pPr>
            <a:r>
              <a:rPr lang="en-US" altLang="en-US" sz="800">
                <a:solidFill>
                  <a:srgbClr val="404040"/>
                </a:solidFill>
                <a:latin typeface="72"/>
              </a:rPr>
              <a:t>In the modified integration flow, a SOAP client instead of a Timer event triggers message processing.</a:t>
            </a:r>
            <a:endParaRPr lang="en-US" altLang="en-US" sz="800">
              <a:solidFill>
                <a:srgbClr val="404040"/>
              </a:solidFill>
            </a:endParaRPr>
          </a:p>
          <a:p>
            <a:pPr marL="0" indent="0" defTabSz="1219170">
              <a:spcAft>
                <a:spcPts val="800"/>
              </a:spcAft>
              <a:buNone/>
            </a:pPr>
            <a:r>
              <a:rPr lang="en-US" altLang="en-US" sz="800">
                <a:solidFill>
                  <a:srgbClr val="404040"/>
                </a:solidFill>
                <a:latin typeface="72"/>
              </a:rPr>
              <a:t>This is how the integration flow processes the message at runtime:</a:t>
            </a:r>
            <a:endParaRPr lang="en-US" altLang="en-US" sz="800">
              <a:solidFill>
                <a:srgbClr val="404040"/>
              </a:solidFill>
            </a:endParaRPr>
          </a:p>
          <a:p>
            <a:pPr marL="0" indent="0" defTabSz="1219170">
              <a:spcAft>
                <a:spcPts val="800"/>
              </a:spcAft>
              <a:buFontTx/>
              <a:buAutoNum type="arabicPeriod"/>
            </a:pPr>
            <a:r>
              <a:rPr lang="en-US" altLang="en-US" sz="800">
                <a:solidFill>
                  <a:srgbClr val="404040"/>
                </a:solidFill>
                <a:latin typeface="72"/>
              </a:rPr>
              <a:t>The SOAP client (represented by the Sender shape) sends a Simple Object Access Protocol (SOAP) message toSAP Cloud Integration through a SOAP (SOAP 1.x) sender channel.</a:t>
            </a:r>
          </a:p>
          <a:p>
            <a:pPr marL="0" indent="0" defTabSz="1219170">
              <a:spcAft>
                <a:spcPts val="800"/>
              </a:spcAft>
              <a:buNone/>
            </a:pPr>
            <a:r>
              <a:rPr lang="en-US" altLang="en-US" sz="800">
                <a:solidFill>
                  <a:srgbClr val="404040"/>
                </a:solidFill>
                <a:latin typeface="72"/>
              </a:rPr>
              <a:t>The SOAP message contains a product identifier.</a:t>
            </a:r>
          </a:p>
          <a:p>
            <a:pPr marL="0" indent="0" defTabSz="1219170">
              <a:spcAft>
                <a:spcPts val="800"/>
              </a:spcAft>
              <a:buFontTx/>
              <a:buAutoNum type="arabicPeriod" startAt="2"/>
            </a:pPr>
            <a:r>
              <a:rPr lang="en-US" altLang="en-US" sz="800">
                <a:solidFill>
                  <a:srgbClr val="404040"/>
                </a:solidFill>
                <a:latin typeface="72"/>
              </a:rPr>
              <a:t>The Content Modifier creates a message header (which we also call </a:t>
            </a:r>
            <a:r>
              <a:rPr lang="en-US" altLang="en-US" sz="800">
                <a:solidFill>
                  <a:srgbClr val="404040"/>
                </a:solidFill>
                <a:latin typeface="Monaco"/>
              </a:rPr>
              <a:t>productIdentifier</a:t>
            </a:r>
            <a:r>
              <a:rPr lang="en-US" altLang="en-US" sz="800">
                <a:solidFill>
                  <a:srgbClr val="404040"/>
                </a:solidFill>
                <a:latin typeface="72"/>
              </a:rPr>
              <a:t>) and writes the actual value of the </a:t>
            </a:r>
            <a:r>
              <a:rPr lang="en-US" altLang="en-US" sz="800">
                <a:solidFill>
                  <a:srgbClr val="404040"/>
                </a:solidFill>
                <a:latin typeface="Monaco"/>
              </a:rPr>
              <a:t>productIdentifier</a:t>
            </a:r>
            <a:r>
              <a:rPr lang="en-US" altLang="en-US" sz="800">
                <a:solidFill>
                  <a:srgbClr val="404040"/>
                </a:solidFill>
                <a:latin typeface="72"/>
              </a:rPr>
              <a:t> element into it. This header will be used in the subsequent step.</a:t>
            </a:r>
          </a:p>
          <a:p>
            <a:pPr marL="0" indent="0" defTabSz="1219170">
              <a:spcAft>
                <a:spcPts val="800"/>
              </a:spcAft>
              <a:buFontTx/>
              <a:buAutoNum type="arabicPeriod" startAt="3"/>
            </a:pPr>
            <a:r>
              <a:rPr lang="en-US" altLang="en-US" sz="800">
                <a:solidFill>
                  <a:srgbClr val="404040"/>
                </a:solidFill>
                <a:latin typeface="72"/>
              </a:rPr>
              <a:t>The Request Reply step passes the message to an external data source and retrieves data (about products) from there.</a:t>
            </a:r>
          </a:p>
          <a:p>
            <a:pPr marL="0" indent="0" defTabSz="1219170">
              <a:spcAft>
                <a:spcPts val="800"/>
              </a:spcAft>
              <a:buNone/>
            </a:pPr>
            <a:r>
              <a:rPr lang="en-US" altLang="en-US" sz="800">
                <a:solidFill>
                  <a:srgbClr val="404040"/>
                </a:solidFill>
                <a:latin typeface="72"/>
              </a:rPr>
              <a:t>The external data source (which is represented by the lower </a:t>
            </a:r>
            <a:r>
              <a:rPr lang="en-US" altLang="en-US" sz="800">
                <a:solidFill>
                  <a:srgbClr val="404040"/>
                </a:solidFill>
                <a:latin typeface="Monaco"/>
              </a:rPr>
              <a:t>WebShop</a:t>
            </a:r>
            <a:r>
              <a:rPr lang="en-US" altLang="en-US" sz="800">
                <a:solidFill>
                  <a:srgbClr val="404040"/>
                </a:solidFill>
                <a:latin typeface="72"/>
              </a:rPr>
              <a:t> shape) supports the Open DataProtocol (OData). For our scenario, we use the ESPM WebShop, which is based on the Enterprise Sales and Procurement Model (ESPM) provided by SAP. The demo application can be accessed at the following address: </a:t>
            </a:r>
            <a:r>
              <a:rPr lang="en-US" altLang="en-US" sz="800">
                <a:solidFill>
                  <a:srgbClr val="404040"/>
                </a:solidFill>
                <a:latin typeface="72"/>
                <a:hlinkClick r:id="rId2" tooltip="https://espmrefapps.hana.ondemand.com/espm-cloud-web/webshop/"/>
              </a:rPr>
              <a:t>https://espmrefapps.hana.ondemand.com/espm-cloud-web/webshop/</a:t>
            </a:r>
            <a:endParaRPr lang="en-US" altLang="en-US" sz="800">
              <a:solidFill>
                <a:srgbClr val="404040"/>
              </a:solidFill>
              <a:latin typeface="72"/>
            </a:endParaRPr>
          </a:p>
          <a:p>
            <a:pPr marL="0" indent="0" defTabSz="1219170">
              <a:spcAft>
                <a:spcPts val="800"/>
              </a:spcAft>
              <a:buFontTx/>
              <a:buAutoNum type="arabicPeriod" startAt="4"/>
            </a:pPr>
            <a:r>
              <a:rPr lang="en-US" altLang="en-US" sz="800">
                <a:solidFill>
                  <a:srgbClr val="404040"/>
                </a:solidFill>
                <a:latin typeface="72"/>
              </a:rPr>
              <a:t>An OData receiver channel is used for the connection to the OData source. To query for exactly one product (for the product identifier provided with the inbound message), the header that was created in the preceding Content Modifier is used.</a:t>
            </a:r>
          </a:p>
          <a:p>
            <a:pPr marL="0" indent="0" defTabSz="1219170">
              <a:spcAft>
                <a:spcPts val="800"/>
              </a:spcAft>
              <a:buFontTx/>
              <a:buAutoNum type="arabicPeriod" startAt="5"/>
            </a:pPr>
            <a:r>
              <a:rPr lang="en-US" altLang="en-US" sz="800">
                <a:solidFill>
                  <a:srgbClr val="404040"/>
                </a:solidFill>
                <a:latin typeface="72"/>
              </a:rPr>
              <a:t>The OData API provides the details of one specific product, which is identified by the actual value of the </a:t>
            </a:r>
            <a:r>
              <a:rPr lang="en-US" altLang="en-US" sz="800">
                <a:solidFill>
                  <a:srgbClr val="404040"/>
                </a:solidFill>
                <a:latin typeface="Monaco"/>
              </a:rPr>
              <a:t>productIdentifier</a:t>
            </a:r>
            <a:r>
              <a:rPr lang="en-US" altLang="en-US" sz="800">
                <a:solidFill>
                  <a:srgbClr val="404040"/>
                </a:solidFill>
                <a:latin typeface="72"/>
              </a:rPr>
              <a:t> field (provided with the inbound SOAP message).</a:t>
            </a:r>
          </a:p>
          <a:p>
            <a:pPr marL="0" indent="0" defTabSz="1219170">
              <a:spcAft>
                <a:spcPts val="800"/>
              </a:spcAft>
              <a:buFontTx/>
              <a:buAutoNum type="arabicPeriod" startAt="6"/>
            </a:pPr>
            <a:r>
              <a:rPr lang="en-US" altLang="en-US" sz="800">
                <a:solidFill>
                  <a:srgbClr val="404040"/>
                </a:solidFill>
                <a:latin typeface="72"/>
              </a:rPr>
              <a:t>Finally, the result of the request is forwarded to an e-mail account using the Mail receiver adapter (the e-mail server is represented by the right </a:t>
            </a:r>
            <a:r>
              <a:rPr lang="en-US" altLang="en-US" sz="800">
                <a:solidFill>
                  <a:srgbClr val="404040"/>
                </a:solidFill>
                <a:latin typeface="Monaco"/>
              </a:rPr>
              <a:t>Mail …</a:t>
            </a:r>
            <a:r>
              <a:rPr lang="en-US" altLang="en-US" sz="800">
                <a:solidFill>
                  <a:srgbClr val="404040"/>
                </a:solidFill>
                <a:latin typeface="72"/>
              </a:rPr>
              <a:t> shape in the integration flow model).</a:t>
            </a:r>
          </a:p>
          <a:p>
            <a:pPr marL="0" indent="0" defTabSz="1219170">
              <a:spcAft>
                <a:spcPts val="800"/>
              </a:spcAft>
              <a:buNone/>
            </a:pPr>
            <a:endParaRPr lang="en-US" altLang="en-US" sz="800">
              <a:solidFill>
                <a:srgbClr val="404040"/>
              </a:solidFill>
            </a:endParaRPr>
          </a:p>
        </p:txBody>
      </p:sp>
    </p:spTree>
    <p:extLst>
      <p:ext uri="{BB962C8B-B14F-4D97-AF65-F5344CB8AC3E}">
        <p14:creationId xmlns:p14="http://schemas.microsoft.com/office/powerpoint/2010/main" val="947917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700E-6963-40D4-970A-0AC2D8E1E83A}"/>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84DAE63B-206A-40AA-9FB5-B8086FA0EDB1}"/>
              </a:ext>
            </a:extLst>
          </p:cNvPr>
          <p:cNvGraphicFramePr>
            <a:graphicFrameLocks noGrp="1"/>
          </p:cNvGraphicFramePr>
          <p:nvPr>
            <p:ph idx="1"/>
          </p:nvPr>
        </p:nvGraphicFramePr>
        <p:xfrm>
          <a:off x="2230967" y="3716443"/>
          <a:ext cx="7730067" cy="944880"/>
        </p:xfrm>
        <a:graphic>
          <a:graphicData uri="http://schemas.openxmlformats.org/drawingml/2006/table">
            <a:tbl>
              <a:tblPr/>
              <a:tblGrid>
                <a:gridCol w="3865033">
                  <a:extLst>
                    <a:ext uri="{9D8B030D-6E8A-4147-A177-3AD203B41FA5}">
                      <a16:colId xmlns:a16="http://schemas.microsoft.com/office/drawing/2014/main" val="168556176"/>
                    </a:ext>
                  </a:extLst>
                </a:gridCol>
                <a:gridCol w="3865033">
                  <a:extLst>
                    <a:ext uri="{9D8B030D-6E8A-4147-A177-3AD203B41FA5}">
                      <a16:colId xmlns:a16="http://schemas.microsoft.com/office/drawing/2014/main" val="2684045739"/>
                    </a:ext>
                  </a:extLst>
                </a:gridCol>
              </a:tblGrid>
              <a:tr h="1584960">
                <a:tc>
                  <a:txBody>
                    <a:bodyPr/>
                    <a:lstStyle/>
                    <a:p>
                      <a:pPr fontAlgn="t"/>
                      <a:r>
                        <a:rPr lang="en-US" sz="2400" b="1">
                          <a:effectLst/>
                        </a:rPr>
                        <a:t>URL to WSDL</a:t>
                      </a:r>
                      <a:endParaRPr lang="en-US" sz="2400">
                        <a:effectLst/>
                      </a:endParaRPr>
                    </a:p>
                    <a:p>
                      <a:pPr fontAlgn="t"/>
                      <a:r>
                        <a:rPr lang="en-US" sz="2400">
                          <a:effectLst/>
                        </a:rPr>
                        <a:t>(only if as </a:t>
                      </a:r>
                      <a:r>
                        <a:rPr lang="en-US" sz="2400" b="1">
                          <a:effectLst/>
                        </a:rPr>
                        <a:t>Service Definition</a:t>
                      </a:r>
                      <a:r>
                        <a:rPr lang="en-US" sz="2400">
                          <a:effectLst/>
                        </a:rPr>
                        <a:t> the option </a:t>
                      </a:r>
                      <a:r>
                        <a:rPr lang="en-US" sz="2400" b="1">
                          <a:effectLst/>
                        </a:rPr>
                        <a:t>WSDL</a:t>
                      </a:r>
                      <a:r>
                        <a:rPr lang="en-US" sz="2400">
                          <a:effectLst/>
                        </a:rPr>
                        <a:t> is selected)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URL pointing to the WSDL defining the WS provider endpoint (of the receiver).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24487057"/>
                  </a:ext>
                </a:extLst>
              </a:tr>
            </a:tbl>
          </a:graphicData>
        </a:graphic>
      </p:graphicFrame>
    </p:spTree>
    <p:extLst>
      <p:ext uri="{BB962C8B-B14F-4D97-AF65-F5344CB8AC3E}">
        <p14:creationId xmlns:p14="http://schemas.microsoft.com/office/powerpoint/2010/main" val="3663732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CF6E-C9DB-490B-956C-27CC662E7F2D}"/>
              </a:ext>
            </a:extLst>
          </p:cNvPr>
          <p:cNvSpPr>
            <a:spLocks noGrp="1"/>
          </p:cNvSpPr>
          <p:nvPr>
            <p:ph type="title"/>
          </p:nvPr>
        </p:nvSpPr>
        <p:spPr/>
        <p:txBody>
          <a:bodyPr/>
          <a:lstStyle/>
          <a:p>
            <a:r>
              <a:rPr lang="en-IN" dirty="0"/>
              <a:t>SOAP to SAP CPI</a:t>
            </a:r>
          </a:p>
        </p:txBody>
      </p:sp>
      <p:pic>
        <p:nvPicPr>
          <p:cNvPr id="5" name="Content Placeholder 4">
            <a:extLst>
              <a:ext uri="{FF2B5EF4-FFF2-40B4-BE49-F238E27FC236}">
                <a16:creationId xmlns:a16="http://schemas.microsoft.com/office/drawing/2014/main" id="{A0B5B870-96DD-40F8-A784-7BE542D76DC0}"/>
              </a:ext>
            </a:extLst>
          </p:cNvPr>
          <p:cNvPicPr>
            <a:picLocks noGrp="1" noChangeAspect="1"/>
          </p:cNvPicPr>
          <p:nvPr>
            <p:ph idx="1"/>
          </p:nvPr>
        </p:nvPicPr>
        <p:blipFill>
          <a:blip r:embed="rId2"/>
          <a:stretch>
            <a:fillRect/>
          </a:stretch>
        </p:blipFill>
        <p:spPr>
          <a:xfrm>
            <a:off x="2374801" y="2637368"/>
            <a:ext cx="7442399" cy="3103033"/>
          </a:xfrm>
        </p:spPr>
      </p:pic>
    </p:spTree>
    <p:extLst>
      <p:ext uri="{BB962C8B-B14F-4D97-AF65-F5344CB8AC3E}">
        <p14:creationId xmlns:p14="http://schemas.microsoft.com/office/powerpoint/2010/main" val="1841094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EEB2-9E14-4A91-8965-216BBD55BE80}"/>
              </a:ext>
            </a:extLst>
          </p:cNvPr>
          <p:cNvSpPr>
            <a:spLocks noGrp="1"/>
          </p:cNvSpPr>
          <p:nvPr>
            <p:ph type="title"/>
          </p:nvPr>
        </p:nvSpPr>
        <p:spPr/>
        <p:txBody>
          <a:bodyPr/>
          <a:lstStyle/>
          <a:p>
            <a:r>
              <a:rPr lang="en-IN" dirty="0"/>
              <a:t>SOAP to SAP CPI</a:t>
            </a:r>
          </a:p>
        </p:txBody>
      </p:sp>
      <p:pic>
        <p:nvPicPr>
          <p:cNvPr id="5" name="Content Placeholder 4">
            <a:extLst>
              <a:ext uri="{FF2B5EF4-FFF2-40B4-BE49-F238E27FC236}">
                <a16:creationId xmlns:a16="http://schemas.microsoft.com/office/drawing/2014/main" id="{9DC870F9-BD6A-44D8-A034-F4F0BE22A509}"/>
              </a:ext>
            </a:extLst>
          </p:cNvPr>
          <p:cNvPicPr>
            <a:picLocks noGrp="1" noChangeAspect="1"/>
          </p:cNvPicPr>
          <p:nvPr>
            <p:ph idx="1"/>
          </p:nvPr>
        </p:nvPicPr>
        <p:blipFill>
          <a:blip r:embed="rId2"/>
          <a:stretch>
            <a:fillRect/>
          </a:stretch>
        </p:blipFill>
        <p:spPr>
          <a:xfrm>
            <a:off x="2230967" y="2765355"/>
            <a:ext cx="7730067" cy="2847056"/>
          </a:xfrm>
        </p:spPr>
      </p:pic>
    </p:spTree>
    <p:extLst>
      <p:ext uri="{BB962C8B-B14F-4D97-AF65-F5344CB8AC3E}">
        <p14:creationId xmlns:p14="http://schemas.microsoft.com/office/powerpoint/2010/main" val="1992506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DAA0-3A89-45EB-BAA5-DA6D3B65F3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FBF54E-4353-4154-BF94-1E6018951EDB}"/>
              </a:ext>
            </a:extLst>
          </p:cNvPr>
          <p:cNvSpPr>
            <a:spLocks noGrp="1"/>
          </p:cNvSpPr>
          <p:nvPr>
            <p:ph idx="1"/>
          </p:nvPr>
        </p:nvSpPr>
        <p:spPr/>
        <p:txBody>
          <a:bodyPr/>
          <a:lstStyle/>
          <a:p>
            <a:endParaRPr lang="en-IN" dirty="0"/>
          </a:p>
        </p:txBody>
      </p:sp>
      <p:pic>
        <p:nvPicPr>
          <p:cNvPr id="9" name="Picture 8">
            <a:extLst>
              <a:ext uri="{FF2B5EF4-FFF2-40B4-BE49-F238E27FC236}">
                <a16:creationId xmlns:a16="http://schemas.microsoft.com/office/drawing/2014/main" id="{E4FD0BCD-F6F7-4421-80C6-6A579A03FB8E}"/>
              </a:ext>
            </a:extLst>
          </p:cNvPr>
          <p:cNvPicPr>
            <a:picLocks noChangeAspect="1"/>
          </p:cNvPicPr>
          <p:nvPr/>
        </p:nvPicPr>
        <p:blipFill>
          <a:blip r:embed="rId2"/>
          <a:stretch>
            <a:fillRect/>
          </a:stretch>
        </p:blipFill>
        <p:spPr>
          <a:xfrm>
            <a:off x="2148115" y="2510073"/>
            <a:ext cx="7470019" cy="3357927"/>
          </a:xfrm>
          <a:prstGeom prst="rect">
            <a:avLst/>
          </a:prstGeom>
        </p:spPr>
      </p:pic>
    </p:spTree>
    <p:extLst>
      <p:ext uri="{BB962C8B-B14F-4D97-AF65-F5344CB8AC3E}">
        <p14:creationId xmlns:p14="http://schemas.microsoft.com/office/powerpoint/2010/main" val="1992487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7D704-16C9-4523-884A-6822D4FE72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9A140B-C0FD-465E-B2E4-127A137F2F6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A545508-07DB-4969-8EF9-7F86D509E6CD}"/>
              </a:ext>
            </a:extLst>
          </p:cNvPr>
          <p:cNvPicPr>
            <a:picLocks noChangeAspect="1"/>
          </p:cNvPicPr>
          <p:nvPr/>
        </p:nvPicPr>
        <p:blipFill>
          <a:blip r:embed="rId2"/>
          <a:stretch>
            <a:fillRect/>
          </a:stretch>
        </p:blipFill>
        <p:spPr>
          <a:xfrm>
            <a:off x="2128761" y="2707407"/>
            <a:ext cx="7729728" cy="3185901"/>
          </a:xfrm>
          <a:prstGeom prst="rect">
            <a:avLst/>
          </a:prstGeom>
        </p:spPr>
      </p:pic>
    </p:spTree>
    <p:extLst>
      <p:ext uri="{BB962C8B-B14F-4D97-AF65-F5344CB8AC3E}">
        <p14:creationId xmlns:p14="http://schemas.microsoft.com/office/powerpoint/2010/main" val="3802180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A349-6609-45E4-8C71-442425B26162}"/>
              </a:ext>
            </a:extLst>
          </p:cNvPr>
          <p:cNvSpPr>
            <a:spLocks noGrp="1"/>
          </p:cNvSpPr>
          <p:nvPr>
            <p:ph type="title"/>
          </p:nvPr>
        </p:nvSpPr>
        <p:spPr/>
        <p:txBody>
          <a:bodyPr/>
          <a:lstStyle/>
          <a:p>
            <a:r>
              <a:rPr lang="en-IN" dirty="0"/>
              <a:t>SOAP to CPI</a:t>
            </a:r>
          </a:p>
        </p:txBody>
      </p:sp>
      <p:pic>
        <p:nvPicPr>
          <p:cNvPr id="11" name="Content Placeholder 10">
            <a:extLst>
              <a:ext uri="{FF2B5EF4-FFF2-40B4-BE49-F238E27FC236}">
                <a16:creationId xmlns:a16="http://schemas.microsoft.com/office/drawing/2014/main" id="{7218A635-6737-408E-A218-BB1EC7B8619A}"/>
              </a:ext>
            </a:extLst>
          </p:cNvPr>
          <p:cNvPicPr>
            <a:picLocks noGrp="1" noChangeAspect="1"/>
          </p:cNvPicPr>
          <p:nvPr>
            <p:ph idx="1"/>
          </p:nvPr>
        </p:nvPicPr>
        <p:blipFill>
          <a:blip r:embed="rId2"/>
          <a:stretch>
            <a:fillRect/>
          </a:stretch>
        </p:blipFill>
        <p:spPr>
          <a:xfrm>
            <a:off x="2230967" y="2963121"/>
            <a:ext cx="7730067" cy="2451523"/>
          </a:xfrm>
        </p:spPr>
      </p:pic>
    </p:spTree>
    <p:extLst>
      <p:ext uri="{BB962C8B-B14F-4D97-AF65-F5344CB8AC3E}">
        <p14:creationId xmlns:p14="http://schemas.microsoft.com/office/powerpoint/2010/main" val="825112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FBC0-AA73-4066-9FD5-1D20EA629723}"/>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FC8770B2-B8B4-4837-9F20-18EAC6028526}"/>
              </a:ext>
            </a:extLst>
          </p:cNvPr>
          <p:cNvPicPr>
            <a:picLocks noGrp="1" noChangeAspect="1"/>
          </p:cNvPicPr>
          <p:nvPr>
            <p:ph idx="1"/>
          </p:nvPr>
        </p:nvPicPr>
        <p:blipFill>
          <a:blip r:embed="rId2"/>
          <a:stretch>
            <a:fillRect/>
          </a:stretch>
        </p:blipFill>
        <p:spPr>
          <a:xfrm>
            <a:off x="2230967" y="2947858"/>
            <a:ext cx="7730067" cy="2482052"/>
          </a:xfrm>
        </p:spPr>
      </p:pic>
    </p:spTree>
    <p:extLst>
      <p:ext uri="{BB962C8B-B14F-4D97-AF65-F5344CB8AC3E}">
        <p14:creationId xmlns:p14="http://schemas.microsoft.com/office/powerpoint/2010/main" val="2322088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8419-73D9-4918-9A81-AA082CDA023D}"/>
              </a:ext>
            </a:extLst>
          </p:cNvPr>
          <p:cNvSpPr>
            <a:spLocks noGrp="1"/>
          </p:cNvSpPr>
          <p:nvPr>
            <p:ph type="title"/>
          </p:nvPr>
        </p:nvSpPr>
        <p:spPr/>
        <p:txBody>
          <a:bodyPr/>
          <a:lstStyle/>
          <a:p>
            <a:r>
              <a:rPr lang="en-IN" dirty="0"/>
              <a:t>SOAP to CPI</a:t>
            </a:r>
          </a:p>
        </p:txBody>
      </p:sp>
      <p:pic>
        <p:nvPicPr>
          <p:cNvPr id="5" name="Content Placeholder 4">
            <a:extLst>
              <a:ext uri="{FF2B5EF4-FFF2-40B4-BE49-F238E27FC236}">
                <a16:creationId xmlns:a16="http://schemas.microsoft.com/office/drawing/2014/main" id="{6AEA7E42-FE57-49D3-A14A-A6ABA9313216}"/>
              </a:ext>
            </a:extLst>
          </p:cNvPr>
          <p:cNvPicPr>
            <a:picLocks noGrp="1" noChangeAspect="1"/>
          </p:cNvPicPr>
          <p:nvPr>
            <p:ph idx="1"/>
          </p:nvPr>
        </p:nvPicPr>
        <p:blipFill>
          <a:blip r:embed="rId2"/>
          <a:stretch>
            <a:fillRect/>
          </a:stretch>
        </p:blipFill>
        <p:spPr>
          <a:xfrm>
            <a:off x="2230967" y="2748665"/>
            <a:ext cx="7730067" cy="2880439"/>
          </a:xfrm>
        </p:spPr>
      </p:pic>
    </p:spTree>
    <p:extLst>
      <p:ext uri="{BB962C8B-B14F-4D97-AF65-F5344CB8AC3E}">
        <p14:creationId xmlns:p14="http://schemas.microsoft.com/office/powerpoint/2010/main" val="2363891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556A-143D-495D-8188-F841B17E589F}"/>
              </a:ext>
            </a:extLst>
          </p:cNvPr>
          <p:cNvSpPr>
            <a:spLocks noGrp="1"/>
          </p:cNvSpPr>
          <p:nvPr>
            <p:ph type="title"/>
          </p:nvPr>
        </p:nvSpPr>
        <p:spPr/>
        <p:txBody>
          <a:bodyPr/>
          <a:lstStyle/>
          <a:p>
            <a:r>
              <a:rPr lang="en-IN" dirty="0"/>
              <a:t>Process Direct</a:t>
            </a:r>
          </a:p>
        </p:txBody>
      </p:sp>
      <p:sp>
        <p:nvSpPr>
          <p:cNvPr id="3" name="Content Placeholder 2">
            <a:extLst>
              <a:ext uri="{FF2B5EF4-FFF2-40B4-BE49-F238E27FC236}">
                <a16:creationId xmlns:a16="http://schemas.microsoft.com/office/drawing/2014/main" id="{C4AC3E0B-1B4B-4715-B185-428E6F18E407}"/>
              </a:ext>
            </a:extLst>
          </p:cNvPr>
          <p:cNvSpPr>
            <a:spLocks noGrp="1"/>
          </p:cNvSpPr>
          <p:nvPr>
            <p:ph idx="1"/>
          </p:nvPr>
        </p:nvSpPr>
        <p:spPr/>
        <p:txBody>
          <a:bodyPr>
            <a:normAutofit fontScale="92500" lnSpcReduction="10000"/>
          </a:bodyPr>
          <a:lstStyle/>
          <a:p>
            <a:r>
              <a:rPr lang="en-US" b="0" i="0" dirty="0">
                <a:solidFill>
                  <a:srgbClr val="333333"/>
                </a:solidFill>
                <a:effectLst/>
                <a:latin typeface="72"/>
              </a:rPr>
              <a:t>Use </a:t>
            </a:r>
            <a:r>
              <a:rPr lang="en-US" b="0" i="0" dirty="0" err="1">
                <a:solidFill>
                  <a:srgbClr val="333333"/>
                </a:solidFill>
                <a:effectLst/>
                <a:latin typeface="72"/>
              </a:rPr>
              <a:t>ProcessDirect</a:t>
            </a:r>
            <a:r>
              <a:rPr lang="en-US" b="0" i="0" dirty="0">
                <a:solidFill>
                  <a:srgbClr val="333333"/>
                </a:solidFill>
                <a:effectLst/>
                <a:latin typeface="72"/>
              </a:rPr>
              <a:t> adapter (sender and receiver) to establish fast and direct communication between integration flows by reducing latency and network overhead provided both of them are available within a same tenant.</a:t>
            </a:r>
          </a:p>
          <a:p>
            <a:r>
              <a:rPr lang="en-US" b="1" i="0" dirty="0" err="1">
                <a:solidFill>
                  <a:srgbClr val="333333"/>
                </a:solidFill>
                <a:effectLst/>
                <a:latin typeface="72"/>
              </a:rPr>
              <a:t>ProcessDirect</a:t>
            </a:r>
            <a:r>
              <a:rPr lang="en-US" b="1" i="0" dirty="0">
                <a:solidFill>
                  <a:srgbClr val="333333"/>
                </a:solidFill>
                <a:effectLst/>
                <a:latin typeface="72"/>
              </a:rPr>
              <a:t> Receiver Adapter</a:t>
            </a:r>
            <a:r>
              <a:rPr lang="en-US" b="0" i="0" dirty="0">
                <a:solidFill>
                  <a:srgbClr val="333333"/>
                </a:solidFill>
                <a:effectLst/>
                <a:latin typeface="72"/>
              </a:rPr>
              <a:t>: If the </a:t>
            </a:r>
            <a:r>
              <a:rPr lang="en-US" b="0" i="0" dirty="0" err="1">
                <a:solidFill>
                  <a:srgbClr val="333333"/>
                </a:solidFill>
                <a:effectLst/>
                <a:latin typeface="72"/>
              </a:rPr>
              <a:t>ProcessDirect</a:t>
            </a:r>
            <a:r>
              <a:rPr lang="en-US" b="0" i="0" dirty="0">
                <a:solidFill>
                  <a:srgbClr val="333333"/>
                </a:solidFill>
                <a:effectLst/>
                <a:latin typeface="72"/>
              </a:rPr>
              <a:t> adapter is used to send data to other integration flows, the integration flow is considered as a producer integration flow. In this case, the integration flow has a receiver </a:t>
            </a:r>
            <a:r>
              <a:rPr lang="en-US" b="0" i="0" dirty="0" err="1">
                <a:solidFill>
                  <a:srgbClr val="333333"/>
                </a:solidFill>
                <a:effectLst/>
                <a:latin typeface="72"/>
              </a:rPr>
              <a:t>ProcessDirect</a:t>
            </a:r>
            <a:r>
              <a:rPr lang="en-US" b="0" i="0" dirty="0">
                <a:solidFill>
                  <a:srgbClr val="333333"/>
                </a:solidFill>
                <a:effectLst/>
                <a:latin typeface="72"/>
              </a:rPr>
              <a:t> adapter.</a:t>
            </a:r>
            <a:endParaRPr lang="en-US" dirty="0">
              <a:solidFill>
                <a:srgbClr val="333333"/>
              </a:solidFill>
              <a:latin typeface="72"/>
            </a:endParaRPr>
          </a:p>
          <a:p>
            <a:r>
              <a:rPr lang="en-US" b="1" i="0" dirty="0" err="1">
                <a:solidFill>
                  <a:srgbClr val="333333"/>
                </a:solidFill>
                <a:effectLst/>
                <a:latin typeface="72"/>
              </a:rPr>
              <a:t>ProcessDirect</a:t>
            </a:r>
            <a:r>
              <a:rPr lang="en-US" b="1" i="0" dirty="0">
                <a:solidFill>
                  <a:srgbClr val="333333"/>
                </a:solidFill>
                <a:effectLst/>
                <a:latin typeface="72"/>
              </a:rPr>
              <a:t> Sender adapter</a:t>
            </a:r>
            <a:r>
              <a:rPr lang="en-US" b="0" i="0" dirty="0">
                <a:solidFill>
                  <a:srgbClr val="333333"/>
                </a:solidFill>
                <a:effectLst/>
                <a:latin typeface="72"/>
              </a:rPr>
              <a:t>: If the </a:t>
            </a:r>
            <a:r>
              <a:rPr lang="en-US" b="0" i="0" dirty="0" err="1">
                <a:solidFill>
                  <a:srgbClr val="333333"/>
                </a:solidFill>
                <a:effectLst/>
                <a:latin typeface="72"/>
              </a:rPr>
              <a:t>ProcessDirect</a:t>
            </a:r>
            <a:r>
              <a:rPr lang="en-US" b="0" i="0" dirty="0">
                <a:solidFill>
                  <a:srgbClr val="333333"/>
                </a:solidFill>
                <a:effectLst/>
                <a:latin typeface="72"/>
              </a:rPr>
              <a:t> adapter is used to consume data from other integration flows, the integration flow is considered as a consumer integration flow. In this case, the integration flow has a sender </a:t>
            </a:r>
            <a:r>
              <a:rPr lang="en-US" b="0" i="0" dirty="0" err="1">
                <a:solidFill>
                  <a:srgbClr val="333333"/>
                </a:solidFill>
                <a:effectLst/>
                <a:latin typeface="72"/>
              </a:rPr>
              <a:t>ProcessDirect</a:t>
            </a:r>
            <a:r>
              <a:rPr lang="en-US" b="0" i="0" dirty="0">
                <a:solidFill>
                  <a:srgbClr val="333333"/>
                </a:solidFill>
                <a:effectLst/>
                <a:latin typeface="72"/>
              </a:rPr>
              <a:t> adapter.</a:t>
            </a:r>
            <a:endParaRPr lang="en-IN" dirty="0"/>
          </a:p>
        </p:txBody>
      </p:sp>
    </p:spTree>
    <p:extLst>
      <p:ext uri="{BB962C8B-B14F-4D97-AF65-F5344CB8AC3E}">
        <p14:creationId xmlns:p14="http://schemas.microsoft.com/office/powerpoint/2010/main" val="265306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9" y="627903"/>
            <a:ext cx="560419" cy="270355"/>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7"/>
            <a:ext cx="892499"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6" y="2337971"/>
            <a:ext cx="8086516" cy="2182059"/>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9" y="3059668"/>
            <a:ext cx="5294060" cy="738664"/>
          </a:xfrm>
          <a:prstGeom prst="rect">
            <a:avLst/>
          </a:prstGeom>
          <a:noFill/>
          <a:ln>
            <a:noFill/>
          </a:ln>
        </p:spPr>
        <p:txBody>
          <a:bodyPr wrap="square" rtlCol="0">
            <a:spAutoFit/>
          </a:bodyPr>
          <a:lstStyle/>
          <a:p>
            <a:pPr defTabSz="914194"/>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1"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E4B6-F1DE-464F-9E4B-CF535189D83B}"/>
              </a:ext>
            </a:extLst>
          </p:cNvPr>
          <p:cNvSpPr>
            <a:spLocks noGrp="1"/>
          </p:cNvSpPr>
          <p:nvPr>
            <p:ph type="title"/>
          </p:nvPr>
        </p:nvSpPr>
        <p:spPr/>
        <p:txBody>
          <a:bodyPr/>
          <a:lstStyle/>
          <a:p>
            <a:r>
              <a:rPr lang="en-IN" dirty="0"/>
              <a:t>Process Direct</a:t>
            </a:r>
          </a:p>
        </p:txBody>
      </p:sp>
      <p:sp>
        <p:nvSpPr>
          <p:cNvPr id="3" name="Content Placeholder 2">
            <a:extLst>
              <a:ext uri="{FF2B5EF4-FFF2-40B4-BE49-F238E27FC236}">
                <a16:creationId xmlns:a16="http://schemas.microsoft.com/office/drawing/2014/main" id="{29DEA2AE-6495-4B74-B3BB-D1E96B17320C}"/>
              </a:ext>
            </a:extLst>
          </p:cNvPr>
          <p:cNvSpPr>
            <a:spLocks noGrp="1"/>
          </p:cNvSpPr>
          <p:nvPr>
            <p:ph idx="1"/>
          </p:nvPr>
        </p:nvSpPr>
        <p:spPr/>
        <p:txBody>
          <a:bodyPr>
            <a:normAutofit fontScale="92500" lnSpcReduction="20000"/>
          </a:bodyPr>
          <a:lstStyle/>
          <a:p>
            <a:r>
              <a:rPr lang="en-US" b="0" i="0" dirty="0">
                <a:solidFill>
                  <a:srgbClr val="333333"/>
                </a:solidFill>
                <a:effectLst/>
                <a:latin typeface="72"/>
              </a:rPr>
              <a:t>The </a:t>
            </a:r>
            <a:r>
              <a:rPr lang="en-US" b="0" i="0" dirty="0" err="1">
                <a:solidFill>
                  <a:srgbClr val="333333"/>
                </a:solidFill>
                <a:effectLst/>
                <a:latin typeface="72"/>
              </a:rPr>
              <a:t>ProcessDirect</a:t>
            </a:r>
            <a:r>
              <a:rPr lang="en-US" b="0" i="0" dirty="0">
                <a:solidFill>
                  <a:srgbClr val="333333"/>
                </a:solidFill>
                <a:effectLst/>
                <a:latin typeface="72"/>
              </a:rPr>
              <a:t> adapter supports the following features:</a:t>
            </a:r>
            <a:br>
              <a:rPr lang="en-US" b="0" i="0" dirty="0">
                <a:solidFill>
                  <a:srgbClr val="333333"/>
                </a:solidFill>
                <a:effectLst/>
                <a:latin typeface="72"/>
              </a:rPr>
            </a:br>
            <a:r>
              <a:rPr lang="en-US" b="1" i="0" dirty="0">
                <a:solidFill>
                  <a:srgbClr val="333333"/>
                </a:solidFill>
                <a:effectLst/>
                <a:latin typeface="72"/>
              </a:rPr>
              <a:t>Decompose large integration flows</a:t>
            </a:r>
            <a:r>
              <a:rPr lang="en-US" b="0" i="0" dirty="0">
                <a:solidFill>
                  <a:srgbClr val="333333"/>
                </a:solidFill>
                <a:effectLst/>
                <a:latin typeface="72"/>
              </a:rPr>
              <a:t>: You can split a large integration flow into smaller integration flows and maintain the in-process exchange without network latency.</a:t>
            </a:r>
            <a:endParaRPr lang="en-IN" dirty="0"/>
          </a:p>
          <a:p>
            <a:r>
              <a:rPr lang="en-US" b="1" i="0" dirty="0">
                <a:solidFill>
                  <a:srgbClr val="333333"/>
                </a:solidFill>
                <a:effectLst/>
                <a:latin typeface="72"/>
              </a:rPr>
              <a:t>Allow multiple integration developers to work on the same integration flow</a:t>
            </a:r>
            <a:r>
              <a:rPr lang="en-US" b="0" i="0" dirty="0">
                <a:solidFill>
                  <a:srgbClr val="333333"/>
                </a:solidFill>
                <a:effectLst/>
                <a:latin typeface="72"/>
              </a:rPr>
              <a:t>: In some scenarios, integration flows can be large (100 steps or more), and if they are owned or developed by just one integration developer this can lead to an overreliance on one person</a:t>
            </a:r>
          </a:p>
          <a:p>
            <a:r>
              <a:rPr lang="en-US" b="1" i="0" dirty="0">
                <a:solidFill>
                  <a:srgbClr val="333333"/>
                </a:solidFill>
                <a:effectLst/>
                <a:latin typeface="72"/>
              </a:rPr>
              <a:t>Customize the standard content</a:t>
            </a:r>
            <a:r>
              <a:rPr lang="en-US" b="0" i="0" dirty="0">
                <a:solidFill>
                  <a:srgbClr val="333333"/>
                </a:solidFill>
                <a:effectLst/>
                <a:latin typeface="72"/>
              </a:rPr>
              <a:t>: SAP Cloud Integration enables integration developers to customize their integration flows without modifying them entirely. </a:t>
            </a:r>
          </a:p>
          <a:p>
            <a:r>
              <a:rPr lang="en-US" b="1" i="0" dirty="0">
                <a:solidFill>
                  <a:srgbClr val="333333"/>
                </a:solidFill>
                <a:effectLst/>
                <a:latin typeface="72"/>
              </a:rPr>
              <a:t>Reuse of integration flows by multiple integration processes spanning multiple integration projects</a:t>
            </a:r>
            <a:r>
              <a:rPr lang="en-US" b="0" i="0" dirty="0">
                <a:solidFill>
                  <a:srgbClr val="333333"/>
                </a:solidFill>
                <a:effectLst/>
                <a:latin typeface="72"/>
              </a:rPr>
              <a:t>: </a:t>
            </a:r>
            <a:endParaRPr lang="en-IN" b="0" i="0" dirty="0">
              <a:solidFill>
                <a:srgbClr val="333333"/>
              </a:solidFill>
              <a:effectLst/>
              <a:latin typeface="72"/>
            </a:endParaRPr>
          </a:p>
          <a:p>
            <a:endParaRPr lang="en-IN" dirty="0"/>
          </a:p>
        </p:txBody>
      </p:sp>
    </p:spTree>
    <p:extLst>
      <p:ext uri="{BB962C8B-B14F-4D97-AF65-F5344CB8AC3E}">
        <p14:creationId xmlns:p14="http://schemas.microsoft.com/office/powerpoint/2010/main" val="414455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56B9-2481-4F49-8ABD-78DCE28D5DF6}"/>
              </a:ext>
            </a:extLst>
          </p:cNvPr>
          <p:cNvSpPr>
            <a:spLocks noGrp="1"/>
          </p:cNvSpPr>
          <p:nvPr>
            <p:ph type="title"/>
          </p:nvPr>
        </p:nvSpPr>
        <p:spPr>
          <a:xfrm>
            <a:off x="804672" y="2404872"/>
            <a:ext cx="3044949" cy="1627792"/>
          </a:xfrm>
        </p:spPr>
        <p:txBody>
          <a:bodyPr vert="horz" lIns="365760" tIns="243840" rIns="365760" bIns="243840" rtlCol="0" anchor="ctr" anchorCtr="1">
            <a:normAutofit fontScale="90000"/>
          </a:bodyPr>
          <a:lstStyle/>
          <a:p>
            <a:pPr defTabSz="1219170"/>
            <a:r>
              <a:rPr lang="en-US" spc="267" dirty="0"/>
              <a:t>Process Direct</a:t>
            </a:r>
          </a:p>
        </p:txBody>
      </p:sp>
      <p:pic>
        <p:nvPicPr>
          <p:cNvPr id="5" name="Content Placeholder 4">
            <a:extLst>
              <a:ext uri="{FF2B5EF4-FFF2-40B4-BE49-F238E27FC236}">
                <a16:creationId xmlns:a16="http://schemas.microsoft.com/office/drawing/2014/main" id="{9B9E66B5-372C-40B2-A6D4-35F5378D66C4}"/>
              </a:ext>
            </a:extLst>
          </p:cNvPr>
          <p:cNvPicPr>
            <a:picLocks noGrp="1" noChangeAspect="1"/>
          </p:cNvPicPr>
          <p:nvPr>
            <p:ph idx="1"/>
          </p:nvPr>
        </p:nvPicPr>
        <p:blipFill>
          <a:blip r:embed="rId2"/>
          <a:stretch>
            <a:fillRect/>
          </a:stretch>
        </p:blipFill>
        <p:spPr>
          <a:xfrm>
            <a:off x="5294376" y="1214479"/>
            <a:ext cx="6257544" cy="4114335"/>
          </a:xfrm>
          <a:prstGeom prst="rect">
            <a:avLst/>
          </a:prstGeom>
        </p:spPr>
      </p:pic>
    </p:spTree>
    <p:extLst>
      <p:ext uri="{BB962C8B-B14F-4D97-AF65-F5344CB8AC3E}">
        <p14:creationId xmlns:p14="http://schemas.microsoft.com/office/powerpoint/2010/main" val="485362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29E8-F8A6-466F-BAD4-B1950ED4F2C0}"/>
              </a:ext>
            </a:extLst>
          </p:cNvPr>
          <p:cNvSpPr>
            <a:spLocks noGrp="1"/>
          </p:cNvSpPr>
          <p:nvPr>
            <p:ph type="title"/>
          </p:nvPr>
        </p:nvSpPr>
        <p:spPr/>
        <p:txBody>
          <a:bodyPr/>
          <a:lstStyle/>
          <a:p>
            <a:r>
              <a:rPr lang="en-IN" dirty="0"/>
              <a:t>Local integration process</a:t>
            </a:r>
          </a:p>
        </p:txBody>
      </p:sp>
      <p:sp>
        <p:nvSpPr>
          <p:cNvPr id="3" name="Content Placeholder 2">
            <a:extLst>
              <a:ext uri="{FF2B5EF4-FFF2-40B4-BE49-F238E27FC236}">
                <a16:creationId xmlns:a16="http://schemas.microsoft.com/office/drawing/2014/main" id="{32149642-F9EE-4C49-B662-8B8A2EED32F7}"/>
              </a:ext>
            </a:extLst>
          </p:cNvPr>
          <p:cNvSpPr>
            <a:spLocks noGrp="1"/>
          </p:cNvSpPr>
          <p:nvPr>
            <p:ph idx="1"/>
          </p:nvPr>
        </p:nvSpPr>
        <p:spPr/>
        <p:txBody>
          <a:bodyPr/>
          <a:lstStyle/>
          <a:p>
            <a:r>
              <a:rPr lang="en-US" dirty="0"/>
              <a:t>You use the local integration process to simplify your integration process. You can break down the main integration process into smaller fragments by using local integration processes. You combine these fragments to achieve your main integration process.</a:t>
            </a:r>
          </a:p>
          <a:p>
            <a:r>
              <a:rPr lang="en-US" b="0" i="0" dirty="0">
                <a:solidFill>
                  <a:srgbClr val="333333"/>
                </a:solidFill>
                <a:effectLst/>
                <a:latin typeface="72"/>
              </a:rPr>
              <a:t>You use the </a:t>
            </a:r>
            <a:r>
              <a:rPr lang="en-US" b="1" i="0" dirty="0">
                <a:solidFill>
                  <a:srgbClr val="333333"/>
                </a:solidFill>
                <a:effectLst/>
                <a:latin typeface="72"/>
              </a:rPr>
              <a:t>Local Integration Process</a:t>
            </a:r>
            <a:r>
              <a:rPr lang="en-US" b="0" i="0" dirty="0">
                <a:solidFill>
                  <a:srgbClr val="333333"/>
                </a:solidFill>
                <a:effectLst/>
                <a:latin typeface="72"/>
              </a:rPr>
              <a:t> to define an integration process that is specific to the integration flow in which it is created. You can use this integration process with the </a:t>
            </a:r>
            <a:r>
              <a:rPr lang="en-US" b="1" i="0" dirty="0">
                <a:solidFill>
                  <a:srgbClr val="333333"/>
                </a:solidFill>
                <a:effectLst/>
                <a:latin typeface="72"/>
              </a:rPr>
              <a:t>Process Call</a:t>
            </a:r>
            <a:r>
              <a:rPr lang="en-US" b="0" i="0" dirty="0">
                <a:solidFill>
                  <a:srgbClr val="333333"/>
                </a:solidFill>
                <a:effectLst/>
                <a:latin typeface="72"/>
              </a:rPr>
              <a:t> step.</a:t>
            </a:r>
            <a:endParaRPr lang="en-IN" dirty="0"/>
          </a:p>
        </p:txBody>
      </p:sp>
    </p:spTree>
    <p:extLst>
      <p:ext uri="{BB962C8B-B14F-4D97-AF65-F5344CB8AC3E}">
        <p14:creationId xmlns:p14="http://schemas.microsoft.com/office/powerpoint/2010/main" val="406117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DF0C-FC99-4153-B90F-375B0BD828EA}"/>
              </a:ext>
            </a:extLst>
          </p:cNvPr>
          <p:cNvSpPr>
            <a:spLocks noGrp="1"/>
          </p:cNvSpPr>
          <p:nvPr>
            <p:ph type="title"/>
          </p:nvPr>
        </p:nvSpPr>
        <p:spPr/>
        <p:txBody>
          <a:bodyPr/>
          <a:lstStyle/>
          <a:p>
            <a:r>
              <a:rPr lang="en-IN" dirty="0"/>
              <a:t>Local integration process</a:t>
            </a:r>
          </a:p>
        </p:txBody>
      </p:sp>
      <p:sp>
        <p:nvSpPr>
          <p:cNvPr id="3" name="Content Placeholder 2">
            <a:extLst>
              <a:ext uri="{FF2B5EF4-FFF2-40B4-BE49-F238E27FC236}">
                <a16:creationId xmlns:a16="http://schemas.microsoft.com/office/drawing/2014/main" id="{347B9198-121C-4E6F-8207-46CC836401AE}"/>
              </a:ext>
            </a:extLst>
          </p:cNvPr>
          <p:cNvSpPr>
            <a:spLocks noGrp="1"/>
          </p:cNvSpPr>
          <p:nvPr>
            <p:ph idx="1"/>
          </p:nvPr>
        </p:nvSpPr>
        <p:spPr/>
        <p:txBody>
          <a:bodyPr/>
          <a:lstStyle/>
          <a:p>
            <a:pPr algn="l"/>
            <a:r>
              <a:rPr lang="en-US" b="0" i="0" dirty="0">
                <a:solidFill>
                  <a:srgbClr val="333333"/>
                </a:solidFill>
                <a:effectLst/>
                <a:latin typeface="72"/>
              </a:rPr>
              <a:t>You cannot use the following integration flow steps within the </a:t>
            </a:r>
            <a:r>
              <a:rPr lang="en-US" b="1" i="0" dirty="0">
                <a:solidFill>
                  <a:srgbClr val="333333"/>
                </a:solidFill>
                <a:effectLst/>
                <a:latin typeface="72"/>
              </a:rPr>
              <a:t>Local Integration Process</a:t>
            </a:r>
            <a:r>
              <a:rPr lang="en-US" b="0" i="0" dirty="0">
                <a:solidFill>
                  <a:srgbClr val="333333"/>
                </a:solidFill>
                <a:effectLst/>
                <a:latin typeface="72"/>
              </a:rPr>
              <a:t> step:</a:t>
            </a:r>
          </a:p>
          <a:p>
            <a:pPr algn="l">
              <a:buFont typeface="Arial" panose="020B0604020202020204" pitchFamily="34" charset="0"/>
              <a:buChar char="•"/>
            </a:pPr>
            <a:r>
              <a:rPr lang="en-US" b="0" i="0" dirty="0">
                <a:solidFill>
                  <a:srgbClr val="333333"/>
                </a:solidFill>
                <a:effectLst/>
                <a:latin typeface="72"/>
              </a:rPr>
              <a:t>Another Local Integration Process</a:t>
            </a:r>
          </a:p>
          <a:p>
            <a:pPr algn="l">
              <a:buFont typeface="Arial" panose="020B0604020202020204" pitchFamily="34" charset="0"/>
              <a:buChar char="•"/>
            </a:pPr>
            <a:r>
              <a:rPr lang="en-US" b="0" i="0" dirty="0">
                <a:solidFill>
                  <a:srgbClr val="333333"/>
                </a:solidFill>
                <a:effectLst/>
                <a:latin typeface="72"/>
              </a:rPr>
              <a:t>End Message</a:t>
            </a:r>
          </a:p>
          <a:p>
            <a:pPr algn="l">
              <a:buFont typeface="Arial" panose="020B0604020202020204" pitchFamily="34" charset="0"/>
              <a:buChar char="•"/>
            </a:pPr>
            <a:r>
              <a:rPr lang="en-US" b="0" i="0" dirty="0">
                <a:solidFill>
                  <a:srgbClr val="333333"/>
                </a:solidFill>
                <a:effectLst/>
                <a:latin typeface="72"/>
              </a:rPr>
              <a:t>Sender</a:t>
            </a:r>
          </a:p>
          <a:p>
            <a:pPr algn="l">
              <a:buFont typeface="Arial" panose="020B0604020202020204" pitchFamily="34" charset="0"/>
              <a:buChar char="•"/>
            </a:pPr>
            <a:r>
              <a:rPr lang="en-US" b="0" i="0" dirty="0">
                <a:solidFill>
                  <a:srgbClr val="333333"/>
                </a:solidFill>
                <a:effectLst/>
                <a:latin typeface="72"/>
              </a:rPr>
              <a:t>Receiver</a:t>
            </a:r>
          </a:p>
          <a:p>
            <a:endParaRPr lang="en-IN" dirty="0"/>
          </a:p>
        </p:txBody>
      </p:sp>
    </p:spTree>
    <p:extLst>
      <p:ext uri="{BB962C8B-B14F-4D97-AF65-F5344CB8AC3E}">
        <p14:creationId xmlns:p14="http://schemas.microsoft.com/office/powerpoint/2010/main" val="1547038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6EE6-64E4-4B59-990E-C18BE7CA7DBA}"/>
              </a:ext>
            </a:extLst>
          </p:cNvPr>
          <p:cNvSpPr>
            <a:spLocks noGrp="1"/>
          </p:cNvSpPr>
          <p:nvPr>
            <p:ph type="title"/>
          </p:nvPr>
        </p:nvSpPr>
        <p:spPr/>
        <p:txBody>
          <a:bodyPr/>
          <a:lstStyle/>
          <a:p>
            <a:r>
              <a:rPr lang="en-IN" dirty="0"/>
              <a:t>Local Integration Process</a:t>
            </a:r>
          </a:p>
        </p:txBody>
      </p:sp>
      <p:sp>
        <p:nvSpPr>
          <p:cNvPr id="3" name="Content Placeholder 2">
            <a:extLst>
              <a:ext uri="{FF2B5EF4-FFF2-40B4-BE49-F238E27FC236}">
                <a16:creationId xmlns:a16="http://schemas.microsoft.com/office/drawing/2014/main" id="{E7CACCD7-AF9C-478D-B763-EFD29710868D}"/>
              </a:ext>
            </a:extLst>
          </p:cNvPr>
          <p:cNvSpPr>
            <a:spLocks noGrp="1"/>
          </p:cNvSpPr>
          <p:nvPr>
            <p:ph idx="1"/>
          </p:nvPr>
        </p:nvSpPr>
        <p:spPr/>
        <p:txBody>
          <a:bodyPr>
            <a:normAutofit/>
          </a:bodyPr>
          <a:lstStyle/>
          <a:p>
            <a:pPr algn="l"/>
            <a:r>
              <a:rPr lang="en-US" b="1" i="0" dirty="0">
                <a:solidFill>
                  <a:srgbClr val="333333"/>
                </a:solidFill>
                <a:effectLst/>
                <a:latin typeface="72"/>
              </a:rPr>
              <a:t>Procedure</a:t>
            </a:r>
          </a:p>
          <a:p>
            <a:r>
              <a:rPr lang="en-US" b="0" i="0" dirty="0">
                <a:solidFill>
                  <a:srgbClr val="333333"/>
                </a:solidFill>
                <a:effectLst/>
                <a:latin typeface="72"/>
              </a:rPr>
              <a:t>Choose the local integration process element you want to configure.</a:t>
            </a:r>
          </a:p>
          <a:p>
            <a:r>
              <a:rPr lang="en-US" b="0" i="0" dirty="0">
                <a:solidFill>
                  <a:srgbClr val="333333"/>
                </a:solidFill>
                <a:effectLst/>
                <a:latin typeface="72"/>
              </a:rPr>
              <a:t>If you want to provide a name for the local integration process element, in the </a:t>
            </a:r>
            <a:r>
              <a:rPr lang="en-US" b="1" i="0" dirty="0">
                <a:solidFill>
                  <a:srgbClr val="333333"/>
                </a:solidFill>
                <a:effectLst/>
                <a:latin typeface="72"/>
              </a:rPr>
              <a:t>Name</a:t>
            </a:r>
            <a:r>
              <a:rPr lang="en-US" b="0" i="0" dirty="0">
                <a:solidFill>
                  <a:srgbClr val="333333"/>
                </a:solidFill>
                <a:effectLst/>
                <a:latin typeface="72"/>
              </a:rPr>
              <a:t> field under the </a:t>
            </a:r>
            <a:r>
              <a:rPr lang="en-US" b="1" i="0" dirty="0">
                <a:solidFill>
                  <a:srgbClr val="333333"/>
                </a:solidFill>
                <a:effectLst/>
                <a:latin typeface="72"/>
              </a:rPr>
              <a:t>General</a:t>
            </a:r>
            <a:r>
              <a:rPr lang="en-US" b="0" i="0" dirty="0">
                <a:solidFill>
                  <a:srgbClr val="333333"/>
                </a:solidFill>
                <a:effectLst/>
                <a:latin typeface="72"/>
              </a:rPr>
              <a:t> tab, enter name.</a:t>
            </a:r>
          </a:p>
          <a:p>
            <a:r>
              <a:rPr lang="en-US" b="0" i="0" dirty="0">
                <a:solidFill>
                  <a:srgbClr val="333333"/>
                </a:solidFill>
                <a:effectLst/>
                <a:latin typeface="72"/>
              </a:rPr>
              <a:t>If you want to configure the elements inside the local integration process, refer to the documentation relevant to those elements.</a:t>
            </a:r>
          </a:p>
          <a:p>
            <a:endParaRPr lang="en-IN" dirty="0"/>
          </a:p>
        </p:txBody>
      </p:sp>
    </p:spTree>
    <p:extLst>
      <p:ext uri="{BB962C8B-B14F-4D97-AF65-F5344CB8AC3E}">
        <p14:creationId xmlns:p14="http://schemas.microsoft.com/office/powerpoint/2010/main" val="432843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E5522-1906-40AE-97F8-3CC6B840CCA8}"/>
              </a:ext>
            </a:extLst>
          </p:cNvPr>
          <p:cNvSpPr>
            <a:spLocks noGrp="1"/>
          </p:cNvSpPr>
          <p:nvPr>
            <p:ph type="title"/>
          </p:nvPr>
        </p:nvSpPr>
        <p:spPr/>
        <p:txBody>
          <a:bodyPr/>
          <a:lstStyle/>
          <a:p>
            <a:r>
              <a:rPr lang="en-IN" dirty="0"/>
              <a:t>Process call</a:t>
            </a:r>
          </a:p>
        </p:txBody>
      </p:sp>
      <p:sp>
        <p:nvSpPr>
          <p:cNvPr id="3" name="Content Placeholder 2">
            <a:extLst>
              <a:ext uri="{FF2B5EF4-FFF2-40B4-BE49-F238E27FC236}">
                <a16:creationId xmlns:a16="http://schemas.microsoft.com/office/drawing/2014/main" id="{E91EB668-15B4-4B44-9BA4-20F22E3045BB}"/>
              </a:ext>
            </a:extLst>
          </p:cNvPr>
          <p:cNvSpPr>
            <a:spLocks noGrp="1"/>
          </p:cNvSpPr>
          <p:nvPr>
            <p:ph idx="1"/>
          </p:nvPr>
        </p:nvSpPr>
        <p:spPr/>
        <p:txBody>
          <a:bodyPr/>
          <a:lstStyle/>
          <a:p>
            <a:pPr algn="l">
              <a:buFont typeface="+mj-lt"/>
              <a:buAutoNum type="alphaLcPeriod"/>
            </a:pPr>
            <a:r>
              <a:rPr lang="en-US" b="0" i="0" dirty="0">
                <a:solidFill>
                  <a:srgbClr val="333333"/>
                </a:solidFill>
                <a:effectLst/>
                <a:latin typeface="72"/>
              </a:rPr>
              <a:t>If you want to add the local integration process to a process call element, perform the following </a:t>
            </a:r>
            <a:r>
              <a:rPr lang="en-US" b="0" i="0" dirty="0" err="1">
                <a:solidFill>
                  <a:srgbClr val="333333"/>
                </a:solidFill>
                <a:effectLst/>
                <a:latin typeface="72"/>
              </a:rPr>
              <a:t>substeps:Select</a:t>
            </a:r>
            <a:r>
              <a:rPr lang="en-US" b="0" i="0" dirty="0">
                <a:solidFill>
                  <a:srgbClr val="333333"/>
                </a:solidFill>
                <a:effectLst/>
                <a:latin typeface="72"/>
              </a:rPr>
              <a:t> the process call element in integration flow editor.</a:t>
            </a:r>
          </a:p>
          <a:p>
            <a:pPr algn="l">
              <a:buFont typeface="+mj-lt"/>
              <a:buAutoNum type="alphaLcPeriod"/>
            </a:pPr>
            <a:r>
              <a:rPr lang="en-US" b="0" i="0" dirty="0">
                <a:solidFill>
                  <a:srgbClr val="333333"/>
                </a:solidFill>
                <a:effectLst/>
                <a:latin typeface="72"/>
              </a:rPr>
              <a:t>In </a:t>
            </a:r>
            <a:r>
              <a:rPr lang="en-US" b="1" i="0" dirty="0">
                <a:solidFill>
                  <a:srgbClr val="333333"/>
                </a:solidFill>
                <a:effectLst/>
                <a:latin typeface="72"/>
              </a:rPr>
              <a:t>Local Integration Process</a:t>
            </a:r>
            <a:r>
              <a:rPr lang="en-US" b="0" i="0" dirty="0">
                <a:solidFill>
                  <a:srgbClr val="333333"/>
                </a:solidFill>
                <a:effectLst/>
                <a:latin typeface="72"/>
              </a:rPr>
              <a:t> field, choose </a:t>
            </a:r>
            <a:r>
              <a:rPr lang="en-US" b="1" i="0" dirty="0">
                <a:solidFill>
                  <a:srgbClr val="333333"/>
                </a:solidFill>
                <a:effectLst/>
                <a:latin typeface="72"/>
              </a:rPr>
              <a:t>Select</a:t>
            </a:r>
            <a:r>
              <a:rPr lang="en-US" b="0" i="0" dirty="0">
                <a:solidFill>
                  <a:srgbClr val="333333"/>
                </a:solidFill>
                <a:effectLst/>
                <a:latin typeface="72"/>
              </a:rPr>
              <a:t>.</a:t>
            </a:r>
          </a:p>
          <a:p>
            <a:pPr algn="l">
              <a:buFont typeface="+mj-lt"/>
              <a:buAutoNum type="alphaLcPeriod"/>
            </a:pPr>
            <a:r>
              <a:rPr lang="en-US" b="0" i="0" dirty="0">
                <a:solidFill>
                  <a:srgbClr val="333333"/>
                </a:solidFill>
                <a:effectLst/>
                <a:latin typeface="72"/>
              </a:rPr>
              <a:t>In </a:t>
            </a:r>
            <a:r>
              <a:rPr lang="en-US" b="1" i="0" dirty="0">
                <a:solidFill>
                  <a:srgbClr val="333333"/>
                </a:solidFill>
                <a:effectLst/>
                <a:latin typeface="72"/>
              </a:rPr>
              <a:t>Select Local Integration Process</a:t>
            </a:r>
            <a:r>
              <a:rPr lang="en-US" b="0" i="0" dirty="0">
                <a:solidFill>
                  <a:srgbClr val="333333"/>
                </a:solidFill>
                <a:effectLst/>
                <a:latin typeface="72"/>
              </a:rPr>
              <a:t> window, select the local integration process you want to assign to the process call.</a:t>
            </a:r>
          </a:p>
          <a:p>
            <a:endParaRPr lang="en-IN" dirty="0"/>
          </a:p>
        </p:txBody>
      </p:sp>
    </p:spTree>
    <p:extLst>
      <p:ext uri="{BB962C8B-B14F-4D97-AF65-F5344CB8AC3E}">
        <p14:creationId xmlns:p14="http://schemas.microsoft.com/office/powerpoint/2010/main" val="3951722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1DD91-4B15-4A40-A890-2C0EDB5B2D07}"/>
              </a:ext>
            </a:extLst>
          </p:cNvPr>
          <p:cNvSpPr>
            <a:spLocks noGrp="1"/>
          </p:cNvSpPr>
          <p:nvPr>
            <p:ph type="title"/>
          </p:nvPr>
        </p:nvSpPr>
        <p:spPr/>
        <p:txBody>
          <a:bodyPr/>
          <a:lstStyle/>
          <a:p>
            <a:r>
              <a:rPr lang="en-IN" dirty="0"/>
              <a:t>Exception subprocess</a:t>
            </a:r>
          </a:p>
        </p:txBody>
      </p:sp>
      <p:sp>
        <p:nvSpPr>
          <p:cNvPr id="3" name="Content Placeholder 2">
            <a:extLst>
              <a:ext uri="{FF2B5EF4-FFF2-40B4-BE49-F238E27FC236}">
                <a16:creationId xmlns:a16="http://schemas.microsoft.com/office/drawing/2014/main" id="{585FD901-065E-4719-8D73-17CDAB5A820E}"/>
              </a:ext>
            </a:extLst>
          </p:cNvPr>
          <p:cNvSpPr>
            <a:spLocks noGrp="1"/>
          </p:cNvSpPr>
          <p:nvPr>
            <p:ph idx="1"/>
          </p:nvPr>
        </p:nvSpPr>
        <p:spPr>
          <a:xfrm>
            <a:off x="2231136" y="2609017"/>
            <a:ext cx="7729728" cy="3101983"/>
          </a:xfrm>
        </p:spPr>
        <p:txBody>
          <a:bodyPr>
            <a:normAutofit fontScale="55000" lnSpcReduction="20000"/>
          </a:bodyPr>
          <a:lstStyle/>
          <a:p>
            <a:r>
              <a:rPr lang="en-US" b="0" i="0" dirty="0">
                <a:solidFill>
                  <a:srgbClr val="333333"/>
                </a:solidFill>
                <a:effectLst/>
                <a:latin typeface="72"/>
              </a:rPr>
              <a:t>You use this element to catch any exceptions thrown in the integration process and handle them.</a:t>
            </a:r>
          </a:p>
          <a:p>
            <a:pPr algn="l"/>
            <a:r>
              <a:rPr lang="en-US" b="1" i="0" dirty="0">
                <a:solidFill>
                  <a:srgbClr val="333333"/>
                </a:solidFill>
                <a:effectLst/>
                <a:latin typeface="72"/>
              </a:rPr>
              <a:t>Procedure</a:t>
            </a:r>
          </a:p>
          <a:p>
            <a:r>
              <a:rPr lang="en-US" b="0" i="0" dirty="0">
                <a:solidFill>
                  <a:srgbClr val="333333"/>
                </a:solidFill>
                <a:effectLst/>
                <a:latin typeface="72"/>
              </a:rPr>
              <a:t>Open your integration flow in the editor.</a:t>
            </a:r>
          </a:p>
          <a:p>
            <a:r>
              <a:rPr lang="en-US" b="0" i="0" dirty="0">
                <a:solidFill>
                  <a:srgbClr val="333333"/>
                </a:solidFill>
                <a:effectLst/>
                <a:latin typeface="72"/>
              </a:rPr>
              <a:t>To add an exception subprocess to the integration flow, choose </a:t>
            </a:r>
            <a:r>
              <a:rPr lang="en-US" b="1" i="0" dirty="0">
                <a:solidFill>
                  <a:srgbClr val="333333"/>
                </a:solidFill>
                <a:effectLst/>
                <a:latin typeface="72"/>
              </a:rPr>
              <a:t>Process</a:t>
            </a:r>
            <a:r>
              <a:rPr lang="en-US" b="0" i="0" dirty="0">
                <a:solidFill>
                  <a:srgbClr val="333333"/>
                </a:solidFill>
                <a:effectLst/>
                <a:latin typeface="72"/>
              </a:rPr>
              <a:t>  </a:t>
            </a:r>
            <a:r>
              <a:rPr lang="en-US" b="1" i="0" dirty="0">
                <a:solidFill>
                  <a:srgbClr val="333333"/>
                </a:solidFill>
                <a:effectLst/>
                <a:latin typeface="72"/>
              </a:rPr>
              <a:t>Exception Subprocess</a:t>
            </a:r>
            <a:r>
              <a:rPr lang="en-US" b="0" i="0" dirty="0">
                <a:solidFill>
                  <a:srgbClr val="333333"/>
                </a:solidFill>
                <a:effectLst/>
                <a:latin typeface="72"/>
              </a:rPr>
              <a:t> from the palette. The subprocess can be dropped into the integration process and should not be connected to any of the elements of the integration flow.</a:t>
            </a:r>
          </a:p>
          <a:p>
            <a:r>
              <a:rPr lang="en-US" b="0" i="0" dirty="0">
                <a:solidFill>
                  <a:srgbClr val="333333"/>
                </a:solidFill>
                <a:effectLst/>
                <a:latin typeface="72"/>
              </a:rPr>
              <a:t>Select the exception subprocess.</a:t>
            </a:r>
          </a:p>
          <a:p>
            <a:pPr marL="990575" lvl="1" indent="-380990"/>
            <a:r>
              <a:rPr lang="en-US" b="0" i="0" dirty="0">
                <a:solidFill>
                  <a:srgbClr val="333333"/>
                </a:solidFill>
                <a:effectLst/>
                <a:latin typeface="72"/>
              </a:rPr>
              <a:t>In the property sheet specify a name.</a:t>
            </a:r>
          </a:p>
          <a:p>
            <a:r>
              <a:rPr lang="en-US" b="0" i="0" dirty="0">
                <a:solidFill>
                  <a:srgbClr val="333333"/>
                </a:solidFill>
                <a:effectLst/>
                <a:latin typeface="72"/>
              </a:rPr>
              <a:t>Start the process with </a:t>
            </a:r>
            <a:r>
              <a:rPr lang="en-US" b="1" i="0" dirty="0">
                <a:solidFill>
                  <a:srgbClr val="333333"/>
                </a:solidFill>
                <a:effectLst/>
                <a:latin typeface="72"/>
              </a:rPr>
              <a:t>Error Start</a:t>
            </a:r>
            <a:r>
              <a:rPr lang="en-US" b="0" i="0" dirty="0">
                <a:solidFill>
                  <a:srgbClr val="333333"/>
                </a:solidFill>
                <a:effectLst/>
                <a:latin typeface="72"/>
              </a:rPr>
              <a:t> event always.</a:t>
            </a:r>
          </a:p>
          <a:p>
            <a:r>
              <a:rPr lang="en-US" b="0" i="0" dirty="0">
                <a:solidFill>
                  <a:srgbClr val="333333"/>
                </a:solidFill>
                <a:effectLst/>
                <a:latin typeface="72"/>
              </a:rPr>
              <a:t>End the process with either </a:t>
            </a:r>
            <a:r>
              <a:rPr lang="en-US" b="1" i="0" dirty="0">
                <a:solidFill>
                  <a:srgbClr val="333333"/>
                </a:solidFill>
                <a:effectLst/>
                <a:latin typeface="72"/>
              </a:rPr>
              <a:t>End Message</a:t>
            </a:r>
            <a:r>
              <a:rPr lang="en-US" b="0" i="0" dirty="0">
                <a:solidFill>
                  <a:srgbClr val="333333"/>
                </a:solidFill>
                <a:effectLst/>
                <a:latin typeface="72"/>
              </a:rPr>
              <a:t> or </a:t>
            </a:r>
            <a:r>
              <a:rPr lang="en-US" b="1" i="0" dirty="0">
                <a:solidFill>
                  <a:srgbClr val="333333"/>
                </a:solidFill>
                <a:effectLst/>
                <a:latin typeface="72"/>
              </a:rPr>
              <a:t>Error End</a:t>
            </a:r>
            <a:r>
              <a:rPr lang="en-US" b="0" i="0" dirty="0">
                <a:solidFill>
                  <a:srgbClr val="333333"/>
                </a:solidFill>
                <a:effectLst/>
                <a:latin typeface="72"/>
              </a:rPr>
              <a:t> or </a:t>
            </a:r>
            <a:r>
              <a:rPr lang="en-US" b="1" i="0" dirty="0">
                <a:solidFill>
                  <a:srgbClr val="333333"/>
                </a:solidFill>
                <a:effectLst/>
                <a:latin typeface="72"/>
              </a:rPr>
              <a:t>Escalation</a:t>
            </a:r>
            <a:r>
              <a:rPr lang="en-US" b="0" i="0" dirty="0">
                <a:solidFill>
                  <a:srgbClr val="333333"/>
                </a:solidFill>
                <a:effectLst/>
                <a:latin typeface="72"/>
              </a:rPr>
              <a:t> event.</a:t>
            </a:r>
          </a:p>
          <a:p>
            <a:endParaRPr lang="en-IN" dirty="0"/>
          </a:p>
        </p:txBody>
      </p:sp>
    </p:spTree>
    <p:extLst>
      <p:ext uri="{BB962C8B-B14F-4D97-AF65-F5344CB8AC3E}">
        <p14:creationId xmlns:p14="http://schemas.microsoft.com/office/powerpoint/2010/main" val="2414162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D2BB-2268-4317-A81B-6BB8CDE433E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EF7E10E-1749-4BCF-A08C-9D2F9EACD37E}"/>
              </a:ext>
            </a:extLst>
          </p:cNvPr>
          <p:cNvSpPr>
            <a:spLocks noGrp="1"/>
          </p:cNvSpPr>
          <p:nvPr>
            <p:ph idx="1"/>
          </p:nvPr>
        </p:nvSpPr>
        <p:spPr/>
        <p:txBody>
          <a:bodyPr/>
          <a:lstStyle/>
          <a:p>
            <a:pPr algn="l">
              <a:buFont typeface="Arial" panose="020B0604020202020204" pitchFamily="34" charset="0"/>
              <a:buChar char="•"/>
            </a:pPr>
            <a:r>
              <a:rPr lang="en-US" b="0" i="0" dirty="0">
                <a:solidFill>
                  <a:srgbClr val="333333"/>
                </a:solidFill>
                <a:effectLst/>
                <a:latin typeface="72"/>
              </a:rPr>
              <a:t>You can use an </a:t>
            </a:r>
            <a:r>
              <a:rPr lang="en-US" b="1" i="0" dirty="0">
                <a:solidFill>
                  <a:srgbClr val="333333"/>
                </a:solidFill>
                <a:effectLst/>
                <a:latin typeface="72"/>
              </a:rPr>
              <a:t>End Message</a:t>
            </a:r>
            <a:r>
              <a:rPr lang="en-US" b="0" i="0" dirty="0">
                <a:solidFill>
                  <a:srgbClr val="333333"/>
                </a:solidFill>
                <a:effectLst/>
                <a:latin typeface="72"/>
              </a:rPr>
              <a:t> event to wrap the exception in a fault message and send it back to the sender in the payload.</a:t>
            </a:r>
          </a:p>
          <a:p>
            <a:pPr algn="l">
              <a:buFont typeface="Arial" panose="020B0604020202020204" pitchFamily="34" charset="0"/>
              <a:buChar char="•"/>
            </a:pPr>
            <a:r>
              <a:rPr lang="en-US" b="0" i="0" dirty="0">
                <a:solidFill>
                  <a:srgbClr val="333333"/>
                </a:solidFill>
                <a:effectLst/>
                <a:latin typeface="72"/>
              </a:rPr>
              <a:t>You can use an </a:t>
            </a:r>
            <a:r>
              <a:rPr lang="en-US" b="1" i="0" dirty="0">
                <a:solidFill>
                  <a:srgbClr val="333333"/>
                </a:solidFill>
                <a:effectLst/>
                <a:latin typeface="72"/>
              </a:rPr>
              <a:t>Error End</a:t>
            </a:r>
            <a:r>
              <a:rPr lang="en-US" b="0" i="0" dirty="0">
                <a:solidFill>
                  <a:srgbClr val="333333"/>
                </a:solidFill>
                <a:effectLst/>
                <a:latin typeface="72"/>
              </a:rPr>
              <a:t> event to throw the exception to default exception handlers.</a:t>
            </a:r>
          </a:p>
          <a:p>
            <a:endParaRPr lang="en-IN" dirty="0"/>
          </a:p>
        </p:txBody>
      </p:sp>
    </p:spTree>
    <p:extLst>
      <p:ext uri="{BB962C8B-B14F-4D97-AF65-F5344CB8AC3E}">
        <p14:creationId xmlns:p14="http://schemas.microsoft.com/office/powerpoint/2010/main" val="299193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algn="ctr" defTabSz="914377">
                <a:defRPr/>
              </a:pPr>
              <a:r>
                <a:rPr lang="en-IN" sz="4800" b="1" spc="100" dirty="0">
                  <a:solidFill>
                    <a:srgbClr val="FFFFFF"/>
                  </a:solidFill>
                  <a:latin typeface="Arial" panose="020B0604020202020204" pitchFamily="34" charset="0"/>
                  <a:cs typeface="Arial" panose="020B0604020202020204" pitchFamily="34" charset="0"/>
                </a:rPr>
                <a:t>LET’S SUMMARISE!</a:t>
              </a:r>
              <a:endParaRPr lang="en-US" sz="4800" spc="100" dirty="0">
                <a:solidFill>
                  <a:srgbClr val="000000"/>
                </a:solidFill>
                <a:latin typeface="Arial" panose="020B0604020202020204"/>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30" y="2213114"/>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8" cy="830997"/>
            </a:xfrm>
            <a:prstGeom prst="rect">
              <a:avLst/>
            </a:prstGeom>
          </p:spPr>
          <p:txBody>
            <a:bodyPr wrap="none">
              <a:spAutoFit/>
            </a:bodyPr>
            <a:lstStyle/>
            <a:p>
              <a:pPr algn="ctr" defTabSz="914377">
                <a:defRPr/>
              </a:pPr>
              <a:r>
                <a:rPr lang="en-IN" sz="4800" b="1" spc="100" dirty="0">
                  <a:solidFill>
                    <a:srgbClr val="FFFFFF"/>
                  </a:solidFill>
                  <a:latin typeface="Arial" panose="020B0604020202020204" pitchFamily="34" charset="0"/>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6DB5-548B-40EE-B4A7-33C16C34DE61}"/>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56BEF3AD-9A4A-4B50-B673-F9470831359C}"/>
              </a:ext>
            </a:extLst>
          </p:cNvPr>
          <p:cNvSpPr>
            <a:spLocks noGrp="1"/>
          </p:cNvSpPr>
          <p:nvPr>
            <p:ph idx="1"/>
          </p:nvPr>
        </p:nvSpPr>
        <p:spPr/>
        <p:txBody>
          <a:bodyPr/>
          <a:lstStyle/>
          <a:p>
            <a:r>
              <a:rPr lang="en-IN" dirty="0"/>
              <a:t>Process Direct</a:t>
            </a:r>
          </a:p>
          <a:p>
            <a:r>
              <a:rPr lang="en-IN" dirty="0"/>
              <a:t>SOAP adapter </a:t>
            </a:r>
          </a:p>
          <a:p>
            <a:r>
              <a:rPr lang="en-IN" dirty="0"/>
              <a:t>SOAP UI to CPI integration</a:t>
            </a:r>
          </a:p>
          <a:p>
            <a:r>
              <a:rPr lang="en-IN" dirty="0"/>
              <a:t>Local Integration Process</a:t>
            </a:r>
          </a:p>
          <a:p>
            <a:r>
              <a:rPr lang="en-IN" dirty="0"/>
              <a:t>Process call</a:t>
            </a:r>
          </a:p>
        </p:txBody>
      </p:sp>
    </p:spTree>
    <p:extLst>
      <p:ext uri="{BB962C8B-B14F-4D97-AF65-F5344CB8AC3E}">
        <p14:creationId xmlns:p14="http://schemas.microsoft.com/office/powerpoint/2010/main" val="4119607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1" y="5905042"/>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Tree>
    <p:extLst>
      <p:ext uri="{BB962C8B-B14F-4D97-AF65-F5344CB8AC3E}">
        <p14:creationId xmlns:p14="http://schemas.microsoft.com/office/powerpoint/2010/main" val="3658977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4"/>
            <a:ext cx="9161719"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7"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7" y="-10291"/>
            <a:ext cx="12187239"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1" cy="646331"/>
          </a:xfrm>
          <a:prstGeom prst="rect">
            <a:avLst/>
          </a:prstGeom>
        </p:spPr>
        <p:txBody>
          <a:bodyPr wrap="square">
            <a:spAutoFit/>
          </a:bodyPr>
          <a:lstStyle/>
          <a:p>
            <a:pPr defTabSz="914194">
              <a:defRPr/>
            </a:pPr>
            <a:r>
              <a:rPr lang="en-US" b="1" dirty="0">
                <a:solidFill>
                  <a:srgbClr val="44546A"/>
                </a:solidFill>
                <a:latin typeface="Arial" panose="020B0604020202020204" pitchFamily="34" charset="0"/>
                <a:cs typeface="Arial" panose="020B0604020202020204" pitchFamily="34" charset="0"/>
              </a:rPr>
              <a:t>Contact us today!</a:t>
            </a:r>
          </a:p>
          <a:p>
            <a:pPr defTabSz="914194">
              <a:defRPr/>
            </a:pPr>
            <a:r>
              <a:rPr lang="en-US"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1"/>
            <a:ext cx="3230283" cy="276999"/>
          </a:xfrm>
          <a:prstGeom prst="rect">
            <a:avLst/>
          </a:prstGeom>
        </p:spPr>
        <p:txBody>
          <a:bodyPr wrap="square">
            <a:spAutoFit/>
          </a:bodyPr>
          <a:lstStyle/>
          <a:p>
            <a:pPr algn="ctr" defTabSz="914377">
              <a:defRPr/>
            </a:pPr>
            <a:r>
              <a:rPr lang="en-IN" sz="1200" spc="5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1"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 </a:t>
            </a:r>
          </a:p>
          <a:p>
            <a:pPr algn="ctr" defTabSz="914377">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1"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30,000+</a:t>
            </a:r>
          </a:p>
          <a:p>
            <a:pPr algn="ctr" defTabSz="914377">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2" y="311141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25000+ </a:t>
            </a:r>
          </a:p>
          <a:p>
            <a:pPr algn="ctr" defTabSz="914377">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1"/>
            <a:ext cx="640227" cy="640227"/>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8" y="2272465"/>
            <a:ext cx="672103" cy="672103"/>
          </a:xfrm>
          <a:prstGeom prst="rect">
            <a:avLst/>
          </a:prstGeom>
        </p:spPr>
      </p:pic>
      <p:sp>
        <p:nvSpPr>
          <p:cNvPr id="48" name="Rectangle 47"/>
          <p:cNvSpPr/>
          <p:nvPr/>
        </p:nvSpPr>
        <p:spPr>
          <a:xfrm>
            <a:off x="632686" y="691521"/>
            <a:ext cx="6572671" cy="1138773"/>
          </a:xfrm>
          <a:prstGeom prst="rect">
            <a:avLst/>
          </a:prstGeom>
        </p:spPr>
        <p:txBody>
          <a:bodyPr wrap="square">
            <a:spAutoFit/>
          </a:bodyPr>
          <a:lstStyle/>
          <a:p>
            <a:pPr algn="ctr" defTabSz="914377">
              <a:defRPr/>
            </a:pPr>
            <a:r>
              <a:rPr lang="en-US" sz="2000" b="1" dirty="0">
                <a:solidFill>
                  <a:srgbClr val="FFFFFF"/>
                </a:solidFill>
                <a:latin typeface="Arial" panose="020B0604020202020204" pitchFamily="34" charset="0"/>
                <a:cs typeface="Arial" panose="020B0604020202020204" pitchFamily="34" charset="0"/>
              </a:rPr>
              <a:t>We’re committed to empower you to be</a:t>
            </a:r>
          </a:p>
          <a:p>
            <a:pPr algn="ctr" defTabSz="914377">
              <a:defRPr/>
            </a:pPr>
            <a:r>
              <a:rPr lang="en-US" sz="2000" b="1" dirty="0">
                <a:solidFill>
                  <a:srgbClr val="FFFFFF"/>
                </a:solidFill>
                <a:latin typeface="Arial" panose="020B0604020202020204" pitchFamily="34" charset="0"/>
                <a:cs typeface="Arial" panose="020B0604020202020204" pitchFamily="34" charset="0"/>
              </a:rPr>
              <a:t> </a:t>
            </a:r>
            <a:r>
              <a:rPr lang="en-US" sz="2800" b="1" dirty="0">
                <a:solidFill>
                  <a:srgbClr val="2AC6D1">
                    <a:lumMod val="40000"/>
                    <a:lumOff val="60000"/>
                  </a:srgbClr>
                </a:solidFill>
                <a:latin typeface="Arial" panose="020B0604020202020204" pitchFamily="34" charset="0"/>
                <a:cs typeface="Arial" panose="020B0604020202020204" pitchFamily="34" charset="0"/>
              </a:rPr>
              <a:t>#</a:t>
            </a:r>
            <a:r>
              <a:rPr lang="en-US" sz="2800"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800" b="1" dirty="0">
                <a:solidFill>
                  <a:srgbClr val="2AC6D1">
                    <a:lumMod val="40000"/>
                    <a:lumOff val="60000"/>
                  </a:srgbClr>
                </a:solidFill>
                <a:latin typeface="Arial" panose="020B0604020202020204" pitchFamily="34" charset="0"/>
                <a:cs typeface="Arial" panose="020B0604020202020204" pitchFamily="34" charset="0"/>
              </a:rPr>
              <a:t> </a:t>
            </a:r>
          </a:p>
          <a:p>
            <a:pPr algn="ctr" defTabSz="914377">
              <a:defRPr/>
            </a:pPr>
            <a:r>
              <a:rPr lang="en-US" sz="2000"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9"/>
            <a:ext cx="3901573" cy="892552"/>
          </a:xfrm>
          <a:prstGeom prst="rect">
            <a:avLst/>
          </a:prstGeom>
        </p:spPr>
        <p:txBody>
          <a:bodyPr wrap="square">
            <a:spAutoFit/>
          </a:bodyPr>
          <a:lstStyle/>
          <a:p>
            <a:pPr defTabSz="914377">
              <a:defRPr/>
            </a:pPr>
            <a:r>
              <a:rPr lang="en-US" sz="2000" b="1" spc="100" dirty="0">
                <a:solidFill>
                  <a:srgbClr val="F97700"/>
                </a:solidFill>
                <a:latin typeface="Arial" panose="020B0604020202020204"/>
              </a:rPr>
              <a:t>FREE WEBINARS </a:t>
            </a:r>
          </a:p>
          <a:p>
            <a:pPr defTabSz="914377">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2" y="2194373"/>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7" y="3369106"/>
            <a:ext cx="5612647"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41" y="5575314"/>
            <a:ext cx="2196807" cy="5474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2" y="5490870"/>
            <a:ext cx="2196807" cy="54749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defTabSz="914377">
              <a:defRPr/>
            </a:pPr>
            <a:r>
              <a:rPr lang="en-US" b="1" dirty="0">
                <a:solidFill>
                  <a:srgbClr val="44546A"/>
                </a:solidFill>
                <a:latin typeface="Arial" panose="020B0604020202020204"/>
              </a:rPr>
              <a:t>Enroll Now!</a:t>
            </a:r>
            <a:endParaRPr lang="en-US"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7"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42D2-BD54-4FBC-BCFE-C6BC68EB1570}"/>
              </a:ext>
            </a:extLst>
          </p:cNvPr>
          <p:cNvSpPr>
            <a:spLocks noGrp="1"/>
          </p:cNvSpPr>
          <p:nvPr>
            <p:ph type="title"/>
          </p:nvPr>
        </p:nvSpPr>
        <p:spPr/>
        <p:txBody>
          <a:bodyPr/>
          <a:lstStyle/>
          <a:p>
            <a:r>
              <a:rPr lang="en-IN" dirty="0"/>
              <a:t>SOAP ADAPTER</a:t>
            </a:r>
          </a:p>
        </p:txBody>
      </p:sp>
      <p:sp>
        <p:nvSpPr>
          <p:cNvPr id="3" name="Content Placeholder 2">
            <a:extLst>
              <a:ext uri="{FF2B5EF4-FFF2-40B4-BE49-F238E27FC236}">
                <a16:creationId xmlns:a16="http://schemas.microsoft.com/office/drawing/2014/main" id="{4137D27B-85C4-4C66-97E5-F1BC4631546B}"/>
              </a:ext>
            </a:extLst>
          </p:cNvPr>
          <p:cNvSpPr>
            <a:spLocks noGrp="1"/>
          </p:cNvSpPr>
          <p:nvPr>
            <p:ph idx="1"/>
          </p:nvPr>
        </p:nvSpPr>
        <p:spPr/>
        <p:txBody>
          <a:bodyPr/>
          <a:lstStyle/>
          <a:p>
            <a:r>
              <a:rPr lang="en-US" b="0" i="0" dirty="0">
                <a:solidFill>
                  <a:srgbClr val="202124"/>
                </a:solidFill>
                <a:effectLst/>
                <a:latin typeface="arial" panose="020B0604020202020204" pitchFamily="34" charset="0"/>
              </a:rPr>
              <a:t>The SOAP adapter </a:t>
            </a:r>
            <a:r>
              <a:rPr lang="en-US" b="1" i="0" dirty="0">
                <a:solidFill>
                  <a:srgbClr val="202124"/>
                </a:solidFill>
                <a:effectLst/>
                <a:latin typeface="arial" panose="020B0604020202020204" pitchFamily="34" charset="0"/>
              </a:rPr>
              <a:t>enables you to exchange SOAP messages between remote clients or Web service servers and the Integration Server</a:t>
            </a:r>
            <a:r>
              <a:rPr lang="en-US" b="0" i="0" dirty="0">
                <a:solidFill>
                  <a:srgbClr val="202124"/>
                </a:solidFill>
                <a:effectLst/>
                <a:latin typeface="arial" panose="020B0604020202020204" pitchFamily="34" charset="0"/>
              </a:rPr>
              <a:t>. The receiver SOAP adapter also allows you to send SOAP messages using the SMTP protocol. You can specify security settings to be used to sign/verify the SOAP body.</a:t>
            </a:r>
          </a:p>
          <a:p>
            <a:endParaRPr lang="en-IN" dirty="0"/>
          </a:p>
        </p:txBody>
      </p:sp>
    </p:spTree>
    <p:extLst>
      <p:ext uri="{BB962C8B-B14F-4D97-AF65-F5344CB8AC3E}">
        <p14:creationId xmlns:p14="http://schemas.microsoft.com/office/powerpoint/2010/main" val="3184543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DDE0-F1C0-4BEF-AA00-E66AFC848DDE}"/>
              </a:ext>
            </a:extLst>
          </p:cNvPr>
          <p:cNvSpPr>
            <a:spLocks noGrp="1"/>
          </p:cNvSpPr>
          <p:nvPr>
            <p:ph type="title"/>
          </p:nvPr>
        </p:nvSpPr>
        <p:spPr/>
        <p:txBody>
          <a:bodyPr>
            <a:normAutofit/>
          </a:bodyPr>
          <a:lstStyle/>
          <a:p>
            <a:r>
              <a:rPr lang="en-IN" dirty="0"/>
              <a:t>SOAP RM</a:t>
            </a:r>
            <a:br>
              <a:rPr lang="en-IN" dirty="0"/>
            </a:br>
            <a:endParaRPr lang="en-IN" dirty="0"/>
          </a:p>
        </p:txBody>
      </p:sp>
      <p:sp>
        <p:nvSpPr>
          <p:cNvPr id="3" name="Content Placeholder 2">
            <a:extLst>
              <a:ext uri="{FF2B5EF4-FFF2-40B4-BE49-F238E27FC236}">
                <a16:creationId xmlns:a16="http://schemas.microsoft.com/office/drawing/2014/main" id="{EE862B3D-ECC5-4B5D-A2F8-ED5C357F093F}"/>
              </a:ext>
            </a:extLst>
          </p:cNvPr>
          <p:cNvSpPr>
            <a:spLocks noGrp="1"/>
          </p:cNvSpPr>
          <p:nvPr>
            <p:ph idx="1"/>
          </p:nvPr>
        </p:nvSpPr>
        <p:spPr/>
        <p:txBody>
          <a:bodyPr/>
          <a:lstStyle/>
          <a:p>
            <a:r>
              <a:rPr lang="en-US" b="0" i="0" dirty="0">
                <a:solidFill>
                  <a:srgbClr val="333333"/>
                </a:solidFill>
                <a:effectLst/>
                <a:latin typeface="72"/>
              </a:rPr>
              <a:t>The SOAP (SAP RM) Sender Adapter exchanges messages with a sender system based on the SOAP communication protocol (1.1. and 1.2) and SAP Reliable Messaging (SAP RM) as the message protocol. SAP RM is a simplified communication protocol for asynchronous Web service communication that does not require the use of Web Service Reliable Messaging standards. A size limit for the inbound message can be configured for the sender adapter.</a:t>
            </a:r>
            <a:endParaRPr lang="en-IN" dirty="0"/>
          </a:p>
        </p:txBody>
      </p:sp>
    </p:spTree>
    <p:extLst>
      <p:ext uri="{BB962C8B-B14F-4D97-AF65-F5344CB8AC3E}">
        <p14:creationId xmlns:p14="http://schemas.microsoft.com/office/powerpoint/2010/main" val="1667504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3B83-4FEC-434D-AD5A-423A8DC6C15C}"/>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3AAB3803-385E-41B1-BED2-868F171B79B6}"/>
              </a:ext>
            </a:extLst>
          </p:cNvPr>
          <p:cNvGraphicFramePr>
            <a:graphicFrameLocks noGrp="1"/>
          </p:cNvGraphicFramePr>
          <p:nvPr>
            <p:ph idx="1"/>
          </p:nvPr>
        </p:nvGraphicFramePr>
        <p:xfrm>
          <a:off x="2230967" y="2358640"/>
          <a:ext cx="7730067" cy="1493520"/>
        </p:xfrm>
        <a:graphic>
          <a:graphicData uri="http://schemas.openxmlformats.org/drawingml/2006/table">
            <a:tbl>
              <a:tblPr/>
              <a:tblGrid>
                <a:gridCol w="3865033">
                  <a:extLst>
                    <a:ext uri="{9D8B030D-6E8A-4147-A177-3AD203B41FA5}">
                      <a16:colId xmlns:a16="http://schemas.microsoft.com/office/drawing/2014/main" val="1052334014"/>
                    </a:ext>
                  </a:extLst>
                </a:gridCol>
                <a:gridCol w="3865033">
                  <a:extLst>
                    <a:ext uri="{9D8B030D-6E8A-4147-A177-3AD203B41FA5}">
                      <a16:colId xmlns:a16="http://schemas.microsoft.com/office/drawing/2014/main" val="1243011949"/>
                    </a:ext>
                  </a:extLst>
                </a:gridCol>
              </a:tblGrid>
              <a:tr h="1950720">
                <a:tc>
                  <a:txBody>
                    <a:bodyPr/>
                    <a:lstStyle/>
                    <a:p>
                      <a:pPr fontAlgn="t"/>
                      <a:r>
                        <a:rPr lang="en-IN" sz="2400" b="1">
                          <a:effectLst/>
                        </a:rPr>
                        <a:t>Address</a:t>
                      </a:r>
                      <a:endParaRPr lang="en-IN" sz="240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Relative endpoint address at which the ESB listens to the incoming requests, for example, </a:t>
                      </a:r>
                      <a:r>
                        <a:rPr lang="en-US" sz="2400" b="1" i="1" dirty="0">
                          <a:effectLst/>
                        </a:rPr>
                        <a:t>/HCM/</a:t>
                      </a:r>
                      <a:r>
                        <a:rPr lang="en-US" sz="2400" b="1" i="1" dirty="0" err="1">
                          <a:effectLst/>
                        </a:rPr>
                        <a:t>GetEmployeeDetails</a:t>
                      </a:r>
                      <a:r>
                        <a:rPr lang="en-US" sz="2400" dirty="0">
                          <a:effectLst/>
                        </a:rPr>
                        <a:t>.</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25477571"/>
                  </a:ext>
                </a:extLst>
              </a:tr>
            </a:tbl>
          </a:graphicData>
        </a:graphic>
      </p:graphicFrame>
      <p:graphicFrame>
        <p:nvGraphicFramePr>
          <p:cNvPr id="5" name="Table 4">
            <a:extLst>
              <a:ext uri="{FF2B5EF4-FFF2-40B4-BE49-F238E27FC236}">
                <a16:creationId xmlns:a16="http://schemas.microsoft.com/office/drawing/2014/main" id="{FBB8EABC-7CD5-41DA-ADE8-352782E7B7D3}"/>
              </a:ext>
            </a:extLst>
          </p:cNvPr>
          <p:cNvGraphicFramePr>
            <a:graphicFrameLocks noGrp="1"/>
          </p:cNvGraphicFramePr>
          <p:nvPr/>
        </p:nvGraphicFramePr>
        <p:xfrm>
          <a:off x="2230967" y="3893308"/>
          <a:ext cx="7730067" cy="1767840"/>
        </p:xfrm>
        <a:graphic>
          <a:graphicData uri="http://schemas.openxmlformats.org/drawingml/2006/table">
            <a:tbl>
              <a:tblPr/>
              <a:tblGrid>
                <a:gridCol w="3865033">
                  <a:extLst>
                    <a:ext uri="{9D8B030D-6E8A-4147-A177-3AD203B41FA5}">
                      <a16:colId xmlns:a16="http://schemas.microsoft.com/office/drawing/2014/main" val="3363930301"/>
                    </a:ext>
                  </a:extLst>
                </a:gridCol>
                <a:gridCol w="3865033">
                  <a:extLst>
                    <a:ext uri="{9D8B030D-6E8A-4147-A177-3AD203B41FA5}">
                      <a16:colId xmlns:a16="http://schemas.microsoft.com/office/drawing/2014/main" val="434546711"/>
                    </a:ext>
                  </a:extLst>
                </a:gridCol>
              </a:tblGrid>
              <a:tr h="3048000">
                <a:tc>
                  <a:txBody>
                    <a:bodyPr/>
                    <a:lstStyle/>
                    <a:p>
                      <a:pPr fontAlgn="t"/>
                      <a:r>
                        <a:rPr lang="en-IN" sz="2400" b="1">
                          <a:effectLst/>
                        </a:rPr>
                        <a:t>URL to WSDL</a:t>
                      </a:r>
                      <a:endParaRPr lang="en-IN" sz="240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URL to the WSDL defining the WS provider endpoint (of the receiver). You can specify the WSDL by selecting a source to browse for a WSDL either from an On-Premise ES Repository or your local workspace.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8276614"/>
                  </a:ext>
                </a:extLst>
              </a:tr>
            </a:tbl>
          </a:graphicData>
        </a:graphic>
      </p:graphicFrame>
    </p:spTree>
    <p:extLst>
      <p:ext uri="{BB962C8B-B14F-4D97-AF65-F5344CB8AC3E}">
        <p14:creationId xmlns:p14="http://schemas.microsoft.com/office/powerpoint/2010/main" val="216696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6A7E-CBB2-4016-BE4A-23DB9EBC1CAA}"/>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D4619996-8D79-4F4A-AF12-23DDC33229FC}"/>
              </a:ext>
            </a:extLst>
          </p:cNvPr>
          <p:cNvGraphicFramePr>
            <a:graphicFrameLocks noGrp="1"/>
          </p:cNvGraphicFramePr>
          <p:nvPr>
            <p:ph idx="1"/>
          </p:nvPr>
        </p:nvGraphicFramePr>
        <p:xfrm>
          <a:off x="2230967" y="2893483"/>
          <a:ext cx="7730067" cy="2590800"/>
        </p:xfrm>
        <a:graphic>
          <a:graphicData uri="http://schemas.openxmlformats.org/drawingml/2006/table">
            <a:tbl>
              <a:tblPr/>
              <a:tblGrid>
                <a:gridCol w="3865033">
                  <a:extLst>
                    <a:ext uri="{9D8B030D-6E8A-4147-A177-3AD203B41FA5}">
                      <a16:colId xmlns:a16="http://schemas.microsoft.com/office/drawing/2014/main" val="3459414900"/>
                    </a:ext>
                  </a:extLst>
                </a:gridCol>
                <a:gridCol w="3865033">
                  <a:extLst>
                    <a:ext uri="{9D8B030D-6E8A-4147-A177-3AD203B41FA5}">
                      <a16:colId xmlns:a16="http://schemas.microsoft.com/office/drawing/2014/main" val="4180287359"/>
                    </a:ext>
                  </a:extLst>
                </a:gridCol>
              </a:tblGrid>
              <a:tr h="4876800">
                <a:tc>
                  <a:txBody>
                    <a:bodyPr/>
                    <a:lstStyle/>
                    <a:p>
                      <a:pPr fontAlgn="t"/>
                      <a:r>
                        <a:rPr lang="en-IN" sz="2400" b="1">
                          <a:effectLst/>
                        </a:rPr>
                        <a:t>Processing Settings</a:t>
                      </a:r>
                      <a:endParaRPr lang="en-IN" sz="240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This feature corresponds to an older version of this adapter. The reason why it is shown can be that you either have selected a certain product profile other than SAP Cloud Integration or (in case you have selected SAP Cloud Integration product profile) that you continue editing an integration flow which exists already for a certain time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08999357"/>
                  </a:ext>
                </a:extLst>
              </a:tr>
            </a:tbl>
          </a:graphicData>
        </a:graphic>
      </p:graphicFrame>
    </p:spTree>
    <p:extLst>
      <p:ext uri="{BB962C8B-B14F-4D97-AF65-F5344CB8AC3E}">
        <p14:creationId xmlns:p14="http://schemas.microsoft.com/office/powerpoint/2010/main" val="101965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466F-EA3E-431D-A8BA-1EF7A6F64D8E}"/>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51ED474A-B676-42E6-B6E1-CBE444044E75}"/>
              </a:ext>
            </a:extLst>
          </p:cNvPr>
          <p:cNvGraphicFramePr>
            <a:graphicFrameLocks noGrp="1"/>
          </p:cNvGraphicFramePr>
          <p:nvPr>
            <p:ph idx="1"/>
          </p:nvPr>
        </p:nvGraphicFramePr>
        <p:xfrm>
          <a:off x="2230967" y="3853603"/>
          <a:ext cx="7730067" cy="670560"/>
        </p:xfrm>
        <a:graphic>
          <a:graphicData uri="http://schemas.openxmlformats.org/drawingml/2006/table">
            <a:tbl>
              <a:tblPr/>
              <a:tblGrid>
                <a:gridCol w="3865033">
                  <a:extLst>
                    <a:ext uri="{9D8B030D-6E8A-4147-A177-3AD203B41FA5}">
                      <a16:colId xmlns:a16="http://schemas.microsoft.com/office/drawing/2014/main" val="395615514"/>
                    </a:ext>
                  </a:extLst>
                </a:gridCol>
                <a:gridCol w="3865033">
                  <a:extLst>
                    <a:ext uri="{9D8B030D-6E8A-4147-A177-3AD203B41FA5}">
                      <a16:colId xmlns:a16="http://schemas.microsoft.com/office/drawing/2014/main" val="4113338627"/>
                    </a:ext>
                  </a:extLst>
                </a:gridCol>
              </a:tblGrid>
              <a:tr h="853440">
                <a:tc>
                  <a:txBody>
                    <a:bodyPr/>
                    <a:lstStyle/>
                    <a:p>
                      <a:pPr fontAlgn="t"/>
                      <a:r>
                        <a:rPr lang="en-IN" sz="2400" b="1">
                          <a:effectLst/>
                        </a:rPr>
                        <a:t>Authorization</a:t>
                      </a:r>
                      <a:endParaRPr lang="en-IN" sz="240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Specifies the authorization option for the sender.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76864538"/>
                  </a:ext>
                </a:extLst>
              </a:tr>
            </a:tbl>
          </a:graphicData>
        </a:graphic>
      </p:graphicFrame>
    </p:spTree>
    <p:extLst>
      <p:ext uri="{BB962C8B-B14F-4D97-AF65-F5344CB8AC3E}">
        <p14:creationId xmlns:p14="http://schemas.microsoft.com/office/powerpoint/2010/main" val="1058881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1951</Words>
  <Application>Microsoft Office PowerPoint</Application>
  <PresentationFormat>Widescreen</PresentationFormat>
  <Paragraphs>143</Paragraphs>
  <Slides>41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72</vt:lpstr>
      <vt:lpstr>Arial</vt:lpstr>
      <vt:lpstr>Arial</vt:lpstr>
      <vt:lpstr>Calibri</vt:lpstr>
      <vt:lpstr>Calibri Light</vt:lpstr>
      <vt:lpstr>Monaco</vt:lpstr>
      <vt:lpstr>Office Theme</vt:lpstr>
      <vt:lpstr>PowerPoint Presentation</vt:lpstr>
      <vt:lpstr>PowerPoint Presentation</vt:lpstr>
      <vt:lpstr>PowerPoint Presentation</vt:lpstr>
      <vt:lpstr>Agenda</vt:lpstr>
      <vt:lpstr>SOAP ADAPTER</vt:lpstr>
      <vt:lpstr>SOAP RM </vt:lpstr>
      <vt:lpstr>PowerPoint Presentation</vt:lpstr>
      <vt:lpstr>PowerPoint Presentation</vt:lpstr>
      <vt:lpstr>PowerPoint Presentation</vt:lpstr>
      <vt:lpstr>SOAP (SOAP 1.x) Adapter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SOAP Sender Adapter: Example Integration Flow </vt:lpstr>
      <vt:lpstr>PowerPoint Presentation</vt:lpstr>
      <vt:lpstr>PowerPoint Presentation</vt:lpstr>
      <vt:lpstr>PowerPoint Presentation</vt:lpstr>
      <vt:lpstr>SOAP to SAP CPI</vt:lpstr>
      <vt:lpstr>SOAP to SAP CPI</vt:lpstr>
      <vt:lpstr>PowerPoint Presentation</vt:lpstr>
      <vt:lpstr>PowerPoint Presentation</vt:lpstr>
      <vt:lpstr>SOAP to CPI</vt:lpstr>
      <vt:lpstr>PowerPoint Presentation</vt:lpstr>
      <vt:lpstr>SOAP to CPI</vt:lpstr>
      <vt:lpstr>Process Direct</vt:lpstr>
      <vt:lpstr>Process Direct</vt:lpstr>
      <vt:lpstr>Process Direct</vt:lpstr>
      <vt:lpstr>Local integration process</vt:lpstr>
      <vt:lpstr>Local integration process</vt:lpstr>
      <vt:lpstr>Local Integration Process</vt:lpstr>
      <vt:lpstr>Process call</vt:lpstr>
      <vt:lpstr>Exception subprocess</vt:lpstr>
      <vt:lpstr>PowerPoint Presentation</vt:lpstr>
      <vt:lpstr>Summarize</vt:lpstr>
      <vt:lpstr>Summarize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Anurag</dc:creator>
  <cp:lastModifiedBy>Anurag Anurag</cp:lastModifiedBy>
  <cp:revision>2</cp:revision>
  <dcterms:created xsi:type="dcterms:W3CDTF">2023-07-25T06:16:32Z</dcterms:created>
  <dcterms:modified xsi:type="dcterms:W3CDTF">2023-07-25T07:49:51Z</dcterms:modified>
</cp:coreProperties>
</file>